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3.xml" ContentType="application/inkml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ink/ink4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58" r:id="rId1"/>
    <p:sldMasterId id="2147483800" r:id="rId2"/>
    <p:sldMasterId id="2147483841" r:id="rId3"/>
    <p:sldMasterId id="2147483868" r:id="rId4"/>
  </p:sldMasterIdLst>
  <p:notesMasterIdLst>
    <p:notesMasterId r:id="rId46"/>
  </p:notesMasterIdLst>
  <p:handoutMasterIdLst>
    <p:handoutMasterId r:id="rId47"/>
  </p:handoutMasterIdLst>
  <p:sldIdLst>
    <p:sldId id="256" r:id="rId5"/>
    <p:sldId id="920" r:id="rId6"/>
    <p:sldId id="647" r:id="rId7"/>
    <p:sldId id="922" r:id="rId8"/>
    <p:sldId id="893" r:id="rId9"/>
    <p:sldId id="894" r:id="rId10"/>
    <p:sldId id="914" r:id="rId11"/>
    <p:sldId id="672" r:id="rId12"/>
    <p:sldId id="910" r:id="rId13"/>
    <p:sldId id="324" r:id="rId14"/>
    <p:sldId id="872" r:id="rId15"/>
    <p:sldId id="917" r:id="rId16"/>
    <p:sldId id="709" r:id="rId17"/>
    <p:sldId id="844" r:id="rId18"/>
    <p:sldId id="924" r:id="rId19"/>
    <p:sldId id="258" r:id="rId20"/>
    <p:sldId id="942" r:id="rId21"/>
    <p:sldId id="323" r:id="rId22"/>
    <p:sldId id="400" r:id="rId23"/>
    <p:sldId id="454" r:id="rId24"/>
    <p:sldId id="474" r:id="rId25"/>
    <p:sldId id="806" r:id="rId26"/>
    <p:sldId id="937" r:id="rId27"/>
    <p:sldId id="935" r:id="rId28"/>
    <p:sldId id="938" r:id="rId29"/>
    <p:sldId id="939" r:id="rId30"/>
    <p:sldId id="941" r:id="rId31"/>
    <p:sldId id="940" r:id="rId32"/>
    <p:sldId id="913" r:id="rId33"/>
    <p:sldId id="931" r:id="rId34"/>
    <p:sldId id="544" r:id="rId35"/>
    <p:sldId id="932" r:id="rId36"/>
    <p:sldId id="506" r:id="rId37"/>
    <p:sldId id="921" r:id="rId38"/>
    <p:sldId id="925" r:id="rId39"/>
    <p:sldId id="923" r:id="rId40"/>
    <p:sldId id="905" r:id="rId41"/>
    <p:sldId id="927" r:id="rId42"/>
    <p:sldId id="906" r:id="rId43"/>
    <p:sldId id="909" r:id="rId44"/>
    <p:sldId id="458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9" userDrawn="1">
          <p15:clr>
            <a:srgbClr val="A4A3A4"/>
          </p15:clr>
        </p15:guide>
        <p15:guide id="2" pos="2326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ris" initials="o" lastIdx="1" clrIdx="0"/>
  <p:cmAuthor id="1" name="DAVID MORRIS" initials="DM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BBE0E3"/>
    <a:srgbClr val="3399FF"/>
    <a:srgbClr val="0066FF"/>
    <a:srgbClr val="000099"/>
    <a:srgbClr val="3366FF"/>
    <a:srgbClr val="3333CC"/>
    <a:srgbClr val="3333FF"/>
    <a:srgbClr val="0066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0755" autoAdjust="0"/>
  </p:normalViewPr>
  <p:slideViewPr>
    <p:cSldViewPr>
      <p:cViewPr varScale="1">
        <p:scale>
          <a:sx n="101" d="100"/>
          <a:sy n="101" d="100"/>
        </p:scale>
        <p:origin x="96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1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notesViewPr>
    <p:cSldViewPr>
      <p:cViewPr varScale="1">
        <p:scale>
          <a:sx n="98" d="100"/>
          <a:sy n="98" d="100"/>
        </p:scale>
        <p:origin x="3522" y="90"/>
      </p:cViewPr>
      <p:guideLst>
        <p:guide orient="horz" pos="3049"/>
        <p:guide pos="2326"/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B9-48BA-A1AC-EE1658961F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Sheet2!$T$7:$T$17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Sheet2!$U$7:$U$17</c:f>
              <c:numCache>
                <c:formatCode>#,##0</c:formatCode>
                <c:ptCount val="11"/>
                <c:pt idx="0">
                  <c:v>6408421</c:v>
                </c:pt>
                <c:pt idx="1">
                  <c:v>6264454</c:v>
                </c:pt>
                <c:pt idx="2">
                  <c:v>6557608</c:v>
                </c:pt>
                <c:pt idx="3">
                  <c:v>6906371</c:v>
                </c:pt>
                <c:pt idx="4">
                  <c:v>6898068</c:v>
                </c:pt>
                <c:pt idx="5">
                  <c:v>7154146</c:v>
                </c:pt>
                <c:pt idx="6">
                  <c:v>7934869</c:v>
                </c:pt>
                <c:pt idx="7">
                  <c:v>8409452</c:v>
                </c:pt>
                <c:pt idx="8">
                  <c:v>8385009</c:v>
                </c:pt>
                <c:pt idx="9">
                  <c:v>8863480</c:v>
                </c:pt>
                <c:pt idx="10">
                  <c:v>10256687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B9-48BA-A1AC-EE1658961F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39"/>
        <c:axId val="673167288"/>
        <c:axId val="673167680"/>
      </c:barChart>
      <c:catAx>
        <c:axId val="67316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67680"/>
        <c:crosses val="autoZero"/>
        <c:auto val="1"/>
        <c:lblAlgn val="ctr"/>
        <c:lblOffset val="100"/>
        <c:noMultiLvlLbl val="0"/>
      </c:catAx>
      <c:valAx>
        <c:axId val="67316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6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Literature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16385044</c:v>
                </c:pt>
                <c:pt idx="1">
                  <c:v>16861005</c:v>
                </c:pt>
                <c:pt idx="2">
                  <c:v>17189351</c:v>
                </c:pt>
                <c:pt idx="3">
                  <c:v>14405490</c:v>
                </c:pt>
                <c:pt idx="4">
                  <c:v>9098279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F-454B-A1C9-1E2A47CFD9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Contributions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7934869</c:v>
                </c:pt>
                <c:pt idx="1">
                  <c:v>8409452</c:v>
                </c:pt>
                <c:pt idx="2">
                  <c:v>8385009</c:v>
                </c:pt>
                <c:pt idx="3">
                  <c:v>8863480</c:v>
                </c:pt>
                <c:pt idx="4">
                  <c:v>10256687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F-454B-A1C9-1E2A47CFD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207272"/>
        <c:axId val="673206880"/>
      </c:barChart>
      <c:catAx>
        <c:axId val="67320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206880"/>
        <c:crosses val="autoZero"/>
        <c:auto val="1"/>
        <c:lblAlgn val="ctr"/>
        <c:lblOffset val="100"/>
        <c:noMultiLvlLbl val="0"/>
      </c:catAx>
      <c:valAx>
        <c:axId val="67320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207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CONTRIBUTIONS</c:v>
                </c:pt>
                <c:pt idx="1">
                  <c:v>LITERATURE GROSS PROFIT</c:v>
                </c:pt>
                <c:pt idx="2">
                  <c:v>OPERATING EXPENSE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719800.79</c:v>
                </c:pt>
                <c:pt idx="1">
                  <c:v>914909.19</c:v>
                </c:pt>
                <c:pt idx="2">
                  <c:v>1663153.68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E-40E8-9F1F-D99A3CA736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CONTRIBUTIONS</c:v>
                </c:pt>
                <c:pt idx="1">
                  <c:v>LITERATURE GROSS PROFIT</c:v>
                </c:pt>
                <c:pt idx="2">
                  <c:v>OPERATING EXPENSE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919019.26</c:v>
                </c:pt>
                <c:pt idx="1">
                  <c:v>459960.2</c:v>
                </c:pt>
                <c:pt idx="2">
                  <c:v>1463545.97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E-40E8-9F1F-D99A3CA73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209232"/>
        <c:axId val="673208056"/>
      </c:barChart>
      <c:catAx>
        <c:axId val="67320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208056"/>
        <c:crosses val="autoZero"/>
        <c:auto val="1"/>
        <c:lblAlgn val="ctr"/>
        <c:lblOffset val="100"/>
        <c:noMultiLvlLbl val="0"/>
      </c:catAx>
      <c:valAx>
        <c:axId val="67320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2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6321703</c:v>
                </c:pt>
                <c:pt idx="1">
                  <c:v>6111908</c:v>
                </c:pt>
                <c:pt idx="2">
                  <c:v>6355819</c:v>
                </c:pt>
                <c:pt idx="3">
                  <c:v>6602058</c:v>
                </c:pt>
                <c:pt idx="4">
                  <c:v>6554861</c:v>
                </c:pt>
                <c:pt idx="5">
                  <c:v>6719872</c:v>
                </c:pt>
                <c:pt idx="6">
                  <c:v>7368985</c:v>
                </c:pt>
                <c:pt idx="7">
                  <c:v>7607014</c:v>
                </c:pt>
                <c:pt idx="8">
                  <c:v>7504698</c:v>
                </c:pt>
                <c:pt idx="9">
                  <c:v>7862397</c:v>
                </c:pt>
                <c:pt idx="10">
                  <c:v>8128261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4-49C6-969A-D52CFAE982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86718</c:v>
                </c:pt>
                <c:pt idx="1">
                  <c:v>152546</c:v>
                </c:pt>
                <c:pt idx="2">
                  <c:v>201789</c:v>
                </c:pt>
                <c:pt idx="3">
                  <c:v>304313</c:v>
                </c:pt>
                <c:pt idx="4">
                  <c:v>343207</c:v>
                </c:pt>
                <c:pt idx="5">
                  <c:v>434274</c:v>
                </c:pt>
                <c:pt idx="6">
                  <c:v>565884</c:v>
                </c:pt>
                <c:pt idx="7">
                  <c:v>802438</c:v>
                </c:pt>
                <c:pt idx="8">
                  <c:v>880311</c:v>
                </c:pt>
                <c:pt idx="9">
                  <c:v>1001083</c:v>
                </c:pt>
                <c:pt idx="10">
                  <c:v>2128426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4-49C6-969A-D52CFAE98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174344"/>
        <c:axId val="673175128"/>
      </c:barChart>
      <c:catAx>
        <c:axId val="67317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75128"/>
        <c:crosses val="autoZero"/>
        <c:auto val="1"/>
        <c:lblAlgn val="ctr"/>
        <c:lblOffset val="100"/>
        <c:noMultiLvlLbl val="0"/>
      </c:catAx>
      <c:valAx>
        <c:axId val="673175128"/>
        <c:scaling>
          <c:orientation val="minMax"/>
          <c:max val="10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7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D04-44D0-A167-A5218129A12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04-44D0-A167-A5218129A12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24030</c:v>
                </c:pt>
                <c:pt idx="1">
                  <c:v>78030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4-44D0-A167-A5218129A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5090240"/>
        <c:axId val="835086912"/>
      </c:barChart>
      <c:catAx>
        <c:axId val="8350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086912"/>
        <c:crosses val="autoZero"/>
        <c:auto val="1"/>
        <c:lblAlgn val="ctr"/>
        <c:lblOffset val="100"/>
        <c:noMultiLvlLbl val="0"/>
      </c:catAx>
      <c:valAx>
        <c:axId val="8350869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0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26946631671042E-2"/>
          <c:y val="2.85854820548051E-2"/>
          <c:w val="0.92212860892388449"/>
          <c:h val="0.951089232070049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Grapevine
Operating Results </c:v>
                </c:pt>
              </c:strCache>
            </c:strRef>
          </c:tx>
          <c:spPr>
            <a:ln w="9525" cap="sq">
              <a:solidFill>
                <a:srgbClr val="002060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 cap="sq">
                <a:solidFill>
                  <a:srgbClr val="002060"/>
                </a:solidFill>
                <a:bevel/>
              </a:ln>
              <a:effectLst/>
            </c:spPr>
          </c:marker>
          <c:dLbls>
            <c:dLbl>
              <c:idx val="0"/>
              <c:layout>
                <c:manualLayout>
                  <c:x val="-2.3373053368328969E-2"/>
                  <c:y val="-3.8807962633994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2A-4DFC-A09F-D5F0369EDAA9}"/>
                </c:ext>
              </c:extLst>
            </c:dLbl>
            <c:dLbl>
              <c:idx val="1"/>
              <c:layout>
                <c:manualLayout>
                  <c:x val="-3.7003937007874035E-2"/>
                  <c:y val="-8.621693584120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2A-4DFC-A09F-D5F0369EDAA9}"/>
                </c:ext>
              </c:extLst>
            </c:dLbl>
            <c:dLbl>
              <c:idx val="2"/>
              <c:layout>
                <c:manualLayout>
                  <c:x val="0"/>
                  <c:y val="-5.111111111111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2A-4DFC-A09F-D5F0369EDAA9}"/>
                </c:ext>
              </c:extLst>
            </c:dLbl>
            <c:dLbl>
              <c:idx val="3"/>
              <c:layout>
                <c:manualLayout>
                  <c:x val="-9.8988101487314073E-2"/>
                  <c:y val="5.6967955154289249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72178477690291E-2"/>
                      <c:h val="2.60713254931930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E2A-4DFC-A09F-D5F0369EDAA9}"/>
                </c:ext>
              </c:extLst>
            </c:dLbl>
            <c:dLbl>
              <c:idx val="4"/>
              <c:layout>
                <c:manualLayout>
                  <c:x val="-6.6646850393700788E-2"/>
                  <c:y val="5.051321346834745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205511811023609E-2"/>
                      <c:h val="3.639657071776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E2A-4DFC-A09F-D5F0369EDAA9}"/>
                </c:ext>
              </c:extLst>
            </c:dLbl>
            <c:dLbl>
              <c:idx val="5"/>
              <c:layout>
                <c:manualLayout>
                  <c:x val="-3.8333333333333275E-2"/>
                  <c:y val="9.007858658865369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222222222222222E-2"/>
                      <c:h val="3.0098171130776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E2A-4DFC-A09F-D5F0369EDAA9}"/>
                </c:ext>
              </c:extLst>
            </c:dLbl>
            <c:dLbl>
              <c:idx val="6"/>
              <c:layout>
                <c:manualLayout>
                  <c:x val="-6.5019860017497808E-2"/>
                  <c:y val="1.3926885881649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2A-4DFC-A09F-D5F0369EDAA9}"/>
                </c:ext>
              </c:extLst>
            </c:dLbl>
            <c:dLbl>
              <c:idx val="7"/>
              <c:layout>
                <c:manualLayout>
                  <c:x val="1.4880952380951289E-3"/>
                  <c:y val="-2.44444444444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2A-4DFC-A09F-D5F0369EDAA9}"/>
                </c:ext>
              </c:extLst>
            </c:dLbl>
            <c:dLbl>
              <c:idx val="9"/>
              <c:layout>
                <c:manualLayout>
                  <c:x val="2.3829396325459318E-2"/>
                  <c:y val="-1.3018914711035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2A-4DFC-A09F-D5F0369EDAA9}"/>
                </c:ext>
              </c:extLst>
            </c:dLbl>
            <c:dLbl>
              <c:idx val="10"/>
              <c:layout>
                <c:manualLayout>
                  <c:x val="9.2857392825896768E-3"/>
                  <c:y val="-2.686742629035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2A-4DFC-A09F-D5F0369EDAA9}"/>
                </c:ext>
              </c:extLst>
            </c:dLbl>
            <c:dLbl>
              <c:idx val="11"/>
              <c:layout>
                <c:manualLayout>
                  <c:x val="-2.0833333333333495E-2"/>
                  <c:y val="-6.487668649059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2A-4DFC-A09F-D5F0369EDAA9}"/>
                </c:ext>
              </c:extLst>
            </c:dLbl>
            <c:dLbl>
              <c:idx val="12"/>
              <c:layout>
                <c:manualLayout>
                  <c:x val="-5.9523809523810613E-3"/>
                  <c:y val="-3.7777777777777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2A-4DFC-A09F-D5F0369EDAA9}"/>
                </c:ext>
              </c:extLst>
            </c:dLbl>
            <c:dLbl>
              <c:idx val="13"/>
              <c:layout>
                <c:manualLayout>
                  <c:x val="-4.8908748906386704E-2"/>
                  <c:y val="4.8574506400432448E-2"/>
                </c:manualLayout>
              </c:layout>
              <c:tx>
                <c:rich>
                  <a:bodyPr/>
                  <a:lstStyle/>
                  <a:p>
                    <a:fld id="{5BEC27AD-8E65-4E99-A283-49C16E50A212}" type="VALUE">
                      <a:rPr lang="en-US">
                        <a:highlight>
                          <a:srgbClr val="FFFF00"/>
                        </a:highlight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26A-4CAE-BC9D-452091EB4453}"/>
                </c:ext>
              </c:extLst>
            </c:dLbl>
            <c:dLbl>
              <c:idx val="14"/>
              <c:layout>
                <c:manualLayout>
                  <c:x val="0"/>
                  <c:y val="2.6845637583892617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4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C0-4D32-A5E5-225B7E795D3F}"/>
                </c:ext>
              </c:extLst>
            </c:dLbl>
            <c:dLbl>
              <c:idx val="15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235-481C-A576-3E829F495C3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17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</c:numCache>
            </c:numRef>
          </c:cat>
          <c:val>
            <c:numRef>
              <c:f>Sheet1!$B$2:$B$15</c:f>
              <c:numCache>
                <c:formatCode>#,##0_);[Red]\(#,##0\)</c:formatCode>
                <c:ptCount val="14"/>
                <c:pt idx="0">
                  <c:v>-25047</c:v>
                </c:pt>
                <c:pt idx="1">
                  <c:v>-138456</c:v>
                </c:pt>
                <c:pt idx="2">
                  <c:v>-132594</c:v>
                </c:pt>
                <c:pt idx="3">
                  <c:v>-399037</c:v>
                </c:pt>
                <c:pt idx="4">
                  <c:v>22438</c:v>
                </c:pt>
                <c:pt idx="5">
                  <c:v>257003</c:v>
                </c:pt>
                <c:pt idx="6">
                  <c:v>315205</c:v>
                </c:pt>
                <c:pt idx="7">
                  <c:v>325827</c:v>
                </c:pt>
                <c:pt idx="8">
                  <c:v>240811</c:v>
                </c:pt>
                <c:pt idx="9">
                  <c:v>164539</c:v>
                </c:pt>
                <c:pt idx="10">
                  <c:v>126128</c:v>
                </c:pt>
                <c:pt idx="11">
                  <c:v>-149167</c:v>
                </c:pt>
                <c:pt idx="12">
                  <c:v>-44461</c:v>
                </c:pt>
                <c:pt idx="13">
                  <c:v>-298699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2A-4DFC-A09F-D5F0369ED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184144"/>
        <c:axId val="673187280"/>
      </c:lineChart>
      <c:catAx>
        <c:axId val="67318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73187280"/>
        <c:crosses val="autoZero"/>
        <c:auto val="1"/>
        <c:lblAlgn val="ctr"/>
        <c:lblOffset val="100"/>
        <c:noMultiLvlLbl val="0"/>
      </c:catAx>
      <c:valAx>
        <c:axId val="67318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67318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13331333114445"/>
          <c:y val="2.3930746627391874E-2"/>
          <c:w val="0.87787224185559487"/>
          <c:h val="0.84796660834062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226-48F6-A0D0-09652F1D25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26-48F6-A0D0-09652F1D25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226-48F6-A0D0-09652F1D25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26-48F6-A0D0-09652F1D25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226-48F6-A0D0-09652F1D25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26-48F6-A0D0-09652F1D25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226-48F6-A0D0-09652F1D25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26-48F6-A0D0-09652F1D25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C612-484E-B3AC-D98DC458FF9B}"/>
              </c:ext>
            </c:extLst>
          </c:dPt>
          <c:dLbls>
            <c:dLbl>
              <c:idx val="2"/>
              <c:layout>
                <c:manualLayout>
                  <c:x val="-8.6657897527714689E-2"/>
                  <c:y val="3.40284938241152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812117235345584"/>
                      <c:h val="0.16947621005357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226-48F6-A0D0-09652F1D25B9}"/>
                </c:ext>
              </c:extLst>
            </c:dLbl>
            <c:dLbl>
              <c:idx val="4"/>
              <c:layout>
                <c:manualLayout>
                  <c:x val="0.53576390549244635"/>
                  <c:y val="-7.50410849759491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Professional Fees</a:t>
                    </a:r>
                    <a:r>
                      <a:rPr lang="en-US" baseline="0" dirty="0"/>
                      <a:t>
</a:t>
                    </a:r>
                    <a:fld id="{F02093A7-C0E6-43B1-BD20-66759C70422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226-48F6-A0D0-09652F1D25B9}"/>
                </c:ext>
              </c:extLst>
            </c:dLbl>
            <c:dLbl>
              <c:idx val="5"/>
              <c:layout>
                <c:manualLayout>
                  <c:x val="4.2104068930360103E-2"/>
                  <c:y val="9.4381328504029511E-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09798775153103"/>
                      <c:h val="0.171873495797576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26-48F6-A0D0-09652F1D25B9}"/>
                </c:ext>
              </c:extLst>
            </c:dLbl>
            <c:dLbl>
              <c:idx val="6"/>
              <c:layout>
                <c:manualLayout>
                  <c:x val="-1.2029746281714786E-2"/>
                  <c:y val="0.136645287408133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4012D546-CB56-4363-8270-CA49A56D6373}" type="CATEGORYNAME">
                      <a:rPr lang="en-US"/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
9.2%</a:t>
                    </a:r>
                  </a:p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94881889763779"/>
                      <c:h val="0.14863171612814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226-48F6-A0D0-09652F1D25B9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5A531CE4-0F99-4F3C-AEAD-F5203C7E67BF}" type="CATEGORYNAME">
                      <a:rPr lang="en-US"/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
1.0%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226-48F6-A0D0-09652F1D25B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Salaries </c:v>
                </c:pt>
                <c:pt idx="1">
                  <c:v>Payroll Taxes &amp; Benefits</c:v>
                </c:pt>
                <c:pt idx="2">
                  <c:v>Occupany</c:v>
                </c:pt>
                <c:pt idx="3">
                  <c:v>Travel, Meals, &amp; Accommodations </c:v>
                </c:pt>
                <c:pt idx="4">
                  <c:v>Professional Fees</c:v>
                </c:pt>
                <c:pt idx="5">
                  <c:v>Selling Expenses</c:v>
                </c:pt>
                <c:pt idx="6">
                  <c:v>All Other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54.5</c:v>
                </c:pt>
                <c:pt idx="1">
                  <c:v>16.5</c:v>
                </c:pt>
                <c:pt idx="2">
                  <c:v>6</c:v>
                </c:pt>
                <c:pt idx="3">
                  <c:v>1.1000000000000001</c:v>
                </c:pt>
                <c:pt idx="4">
                  <c:v>11.7</c:v>
                </c:pt>
                <c:pt idx="5">
                  <c:v>1</c:v>
                </c:pt>
                <c:pt idx="6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1-426B-90C2-9D25E06FAD0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sz="2400" b="1" kern="1200" dirty="0">
                <a:solidFill>
                  <a:srgbClr val="3333FF"/>
                </a:solidFill>
                <a:effectLst/>
                <a:latin typeface="Arial Black" panose="020B0A04020102020204" pitchFamily="34" charset="0"/>
                <a:ea typeface="+mj-ea"/>
                <a:cs typeface="+mj-cs"/>
              </a:rPr>
              <a:t>cost OF SERVICES provided TO THE FELLOWSHIP – 2020– $10.8 M</a:t>
            </a:r>
            <a:endParaRPr lang="en-US" dirty="0">
              <a:latin typeface="Arial Black" panose="020B0A04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SERVICES TO THE FELLOWSHIP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C9-4D74-8C0E-19DA9558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C9-4D74-8C0E-19DA9558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C9-4D74-8C0E-19DA9558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C9-4D74-8C0E-19DA95580F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E0F-417D-A20F-958141D6EBC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F9D6C5B3-FD1E-4581-8587-7772E57A85E5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260373F-F2A3-46BE-8705-2F61894BF53D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C9-4D74-8C0E-19DA95580FA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A9861A4-92DA-4566-8259-EE522C18BD88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AA275F3F-EA99-423C-ADD9-D79023B6A6C1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C9-4D74-8C0E-19DA95580FA6}"/>
                </c:ext>
              </c:extLst>
            </c:dLbl>
            <c:dLbl>
              <c:idx val="2"/>
              <c:layout>
                <c:manualLayout>
                  <c:x val="-0.104481034922718"/>
                  <c:y val="-1.5277601289623992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DB729738-8663-4EB8-85F6-4D61E9A28C7C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pPr>
                    <a:fld id="{004918A7-F204-40E2-8ADD-8D9C2C522F13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17129629629625"/>
                      <c:h val="0.18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C9-4D74-8C0E-19DA95580FA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A58CFF30-001A-4B9B-9501-9F4EAB73BB7C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dirty="0">
                        <a:solidFill>
                          <a:schemeClr val="tx1"/>
                        </a:solidFill>
                      </a:rPr>
                      <a:t> </a:t>
                    </a:r>
                    <a:fld id="{BADDCC23-3C1B-40FD-841A-15A83DDA2325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4C9-4D74-8C0E-19DA95580FA6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B2E3D5D5-333B-4810-8DB5-B1373F18A3C4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932478E3-2814-4723-94D9-02F998B4E471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– </a:t>
                    </a:r>
                    <a:fld id="{18454BF1-91B9-4EFC-80D6-92FBBC4CE706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E0F-417D-A20F-958141D6E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OUTREACH</c:v>
                </c:pt>
                <c:pt idx="1">
                  <c:v>SERVICE LEADERSHIP</c:v>
                </c:pt>
                <c:pt idx="2">
                  <c:v>GROUP SERVICES </c:v>
                </c:pt>
                <c:pt idx="3">
                  <c:v>SUPPORTING SERVICES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0.39300000000000002</c:v>
                </c:pt>
                <c:pt idx="1">
                  <c:v>0.15</c:v>
                </c:pt>
                <c:pt idx="2">
                  <c:v>0.26600000000000001</c:v>
                </c:pt>
                <c:pt idx="3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E-4916-A10B-791A516FE8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 dirty="0"/>
              <a:t>NOTE</a:t>
            </a:r>
            <a:r>
              <a:rPr lang="en-US" sz="1600" dirty="0"/>
              <a:t> – GSB support for the La Vina service activity is NOT an</a:t>
            </a:r>
            <a:r>
              <a:rPr lang="en-US" sz="1600" baseline="0" dirty="0"/>
              <a:t> actual operating expense of GSO,  but is included here to show its relative significance of this service activity.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19626079348777E-2"/>
          <c:y val="0.12314403881333015"/>
          <c:w val="0.94348006770892767"/>
          <c:h val="0.527120814443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PI</c:v>
                </c:pt>
                <c:pt idx="1">
                  <c:v>CPC</c:v>
                </c:pt>
                <c:pt idx="2">
                  <c:v>TREATMENT/ ACCESSIBILITIES</c:v>
                </c:pt>
                <c:pt idx="3">
                  <c:v>CORRECTIONS</c:v>
                </c:pt>
                <c:pt idx="4">
                  <c:v>OVERSEAS SERVICES</c:v>
                </c:pt>
                <c:pt idx="5">
                  <c:v>REGIONAL FORUMS</c:v>
                </c:pt>
                <c:pt idx="6">
                  <c:v>ARCHIVES</c:v>
                </c:pt>
                <c:pt idx="7">
                  <c:v>SPANISH SERVICES</c:v>
                </c:pt>
                <c:pt idx="8">
                  <c:v>COMMUNICATIONS</c:v>
                </c:pt>
                <c:pt idx="9">
                  <c:v>LA VINA*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478</c:v>
                </c:pt>
                <c:pt idx="1">
                  <c:v>334</c:v>
                </c:pt>
                <c:pt idx="2">
                  <c:v>191</c:v>
                </c:pt>
                <c:pt idx="3">
                  <c:v>441</c:v>
                </c:pt>
                <c:pt idx="4">
                  <c:v>791</c:v>
                </c:pt>
                <c:pt idx="5">
                  <c:v>461</c:v>
                </c:pt>
                <c:pt idx="6">
                  <c:v>1221</c:v>
                </c:pt>
                <c:pt idx="7">
                  <c:v>10</c:v>
                </c:pt>
                <c:pt idx="8">
                  <c:v>326</c:v>
                </c:pt>
                <c:pt idx="9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E-4800-BBF1-1021BC5E1B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3194728"/>
        <c:axId val="673195512"/>
      </c:barChart>
      <c:catAx>
        <c:axId val="673194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Arial Black" panose="020B0A04020102020204" pitchFamily="34" charset="0"/>
                  </a:rPr>
                  <a:t>$ in 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673195512"/>
        <c:crosses val="autoZero"/>
        <c:auto val="1"/>
        <c:lblAlgn val="ctr"/>
        <c:lblOffset val="100"/>
        <c:noMultiLvlLbl val="0"/>
      </c:catAx>
      <c:valAx>
        <c:axId val="67319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19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7028178081514"/>
          <c:y val="6.288168524388997E-2"/>
          <c:w val="0.43021948818897637"/>
          <c:h val="0.764834645669291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SERVICES TO THE FELLOWSHIP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4C9-4D74-8C0E-19DA95580F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4C9-4D74-8C0E-19DA95580F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C9-4D74-8C0E-19DA95580F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4C9-4D74-8C0E-19DA95580F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E0F-417D-A20F-958141D6EBC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F9D6C5B3-FD1E-4581-8587-7772E57A85E5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260373F-F2A3-46BE-8705-2F61894BF53D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C9-4D74-8C0E-19DA95580FA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7A9861A4-92DA-4566-8259-EE522C18BD88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AA275F3F-EA99-423C-ADD9-D79023B6A6C1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4C9-4D74-8C0E-19DA95580FA6}"/>
                </c:ext>
              </c:extLst>
            </c:dLbl>
            <c:dLbl>
              <c:idx val="2"/>
              <c:layout>
                <c:manualLayout>
                  <c:x val="-0.13173463576486905"/>
                  <c:y val="-0.136363636363636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DB729738-8663-4EB8-85F6-4D61E9A28C7C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 Black" panose="020B0A04020102020204" pitchFamily="34" charset="0"/>
                      </a:defRPr>
                    </a:pPr>
                    <a:fld id="{004918A7-F204-40E2-8ADD-8D9C2C522F13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21743508476535"/>
                      <c:h val="0.225790128506663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C9-4D74-8C0E-19DA95580FA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A58CFF30-001A-4B9B-9501-9F4EAB73BB7C}" type="CATEGORYNAM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sz="2000" dirty="0">
                        <a:solidFill>
                          <a:schemeClr val="tx1"/>
                        </a:solidFill>
                      </a:rPr>
                      <a:t> </a:t>
                    </a:r>
                    <a:fld id="{BADDCC23-3C1B-40FD-841A-15A83DDA2325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endParaRPr lang="en-US" sz="20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4C9-4D74-8C0E-19DA95580FA6}"/>
                </c:ext>
              </c:extLst>
            </c:dLbl>
            <c:dLbl>
              <c:idx val="4"/>
              <c:layout>
                <c:manualLayout>
                  <c:x val="-4.1928721174004174E-2"/>
                  <c:y val="1.09078978764018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fld id="{B2E3D5D5-333B-4810-8DB5-B1373F18A3C4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932478E3-2814-4723-94D9-02F998B4E471}" type="VALUE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– </a:t>
                    </a:r>
                    <a:fld id="{18454BF1-91B9-4EFC-80D6-92FBBC4CE706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E0F-417D-A20F-958141D6E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General Service Conference</c:v>
                </c:pt>
                <c:pt idx="1">
                  <c:v>Trustee Director Activities</c:v>
                </c:pt>
                <c:pt idx="2">
                  <c:v>Nominating Activities</c:v>
                </c:pt>
                <c:pt idx="3">
                  <c:v>World Service Meeting</c:v>
                </c:pt>
                <c:pt idx="4">
                  <c:v>International Convention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0.35299999999999998</c:v>
                </c:pt>
                <c:pt idx="1">
                  <c:v>6.4000000000000001E-2</c:v>
                </c:pt>
                <c:pt idx="2">
                  <c:v>0.26400000000000001</c:v>
                </c:pt>
                <c:pt idx="3">
                  <c:v>0.191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E-4916-A10B-791A516FE8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D04-44D0-A167-A5218129A12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04-44D0-A167-A5218129A12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Budget</c:v>
                </c:pt>
                <c:pt idx="1">
                  <c:v>Actual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1000000</c:v>
                </c:pt>
                <c:pt idx="1">
                  <c:v>957347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4-44D0-A167-A5218129A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210800"/>
        <c:axId val="673214328"/>
      </c:barChart>
      <c:catAx>
        <c:axId val="67321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214328"/>
        <c:crosses val="autoZero"/>
        <c:auto val="1"/>
        <c:lblAlgn val="ctr"/>
        <c:lblOffset val="100"/>
        <c:noMultiLvlLbl val="0"/>
      </c:catAx>
      <c:valAx>
        <c:axId val="673214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21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21BB2-0821-4003-BB08-789F20556E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A2451-0CCA-431C-BF34-7B02E4DED320}">
      <dgm:prSet/>
      <dgm:spPr/>
      <dgm:t>
        <a:bodyPr/>
        <a:lstStyle/>
        <a:p>
          <a:pPr rtl="0"/>
          <a:endParaRPr lang="en-US"/>
        </a:p>
      </dgm:t>
    </dgm:pt>
    <dgm:pt modelId="{4E2BF7D7-84BD-4C0E-AF81-CBC0727265F5}" type="parTrans" cxnId="{A9A73E12-35DC-43B6-AB81-06149AA19C9B}">
      <dgm:prSet/>
      <dgm:spPr/>
      <dgm:t>
        <a:bodyPr/>
        <a:lstStyle/>
        <a:p>
          <a:endParaRPr lang="en-US"/>
        </a:p>
      </dgm:t>
    </dgm:pt>
    <dgm:pt modelId="{7BA1D145-DBC7-4493-89D0-EFE4FD2C80CA}" type="sibTrans" cxnId="{A9A73E12-35DC-43B6-AB81-06149AA19C9B}">
      <dgm:prSet/>
      <dgm:spPr/>
      <dgm:t>
        <a:bodyPr/>
        <a:lstStyle/>
        <a:p>
          <a:endParaRPr lang="en-US"/>
        </a:p>
      </dgm:t>
    </dgm:pt>
    <dgm:pt modelId="{613C8964-CD66-4AB0-AF7E-113F9DA726C4}">
      <dgm:prSet/>
      <dgm:spPr/>
      <dgm:t>
        <a:bodyPr/>
        <a:lstStyle/>
        <a:p>
          <a:pPr rtl="0"/>
          <a:r>
            <a:rPr lang="en-US" dirty="0"/>
            <a:t>Several long term projects were moving toward completion, including the Voluntary Retirement Incentive Program, the completion of the 8</a:t>
          </a:r>
          <a:r>
            <a:rPr lang="en-US" baseline="30000" dirty="0"/>
            <a:t>th</a:t>
          </a:r>
          <a:r>
            <a:rPr lang="en-US" dirty="0"/>
            <a:t> floor, </a:t>
          </a:r>
          <a:r>
            <a:rPr lang="en-US" dirty="0" err="1"/>
            <a:t>Netsuite</a:t>
          </a:r>
          <a:r>
            <a:rPr lang="en-US" dirty="0"/>
            <a:t> Implementation and the work on the new website. </a:t>
          </a:r>
        </a:p>
      </dgm:t>
    </dgm:pt>
    <dgm:pt modelId="{17E002DC-6C2D-4CE1-B25E-1AC080F4A9E8}" type="parTrans" cxnId="{86CFB663-FB3A-47BC-8716-999DE2C5A55A}">
      <dgm:prSet/>
      <dgm:spPr/>
      <dgm:t>
        <a:bodyPr/>
        <a:lstStyle/>
        <a:p>
          <a:endParaRPr lang="en-US"/>
        </a:p>
      </dgm:t>
    </dgm:pt>
    <dgm:pt modelId="{3A6F57B1-8367-492E-88AA-55D387EF76A4}" type="sibTrans" cxnId="{86CFB663-FB3A-47BC-8716-999DE2C5A55A}">
      <dgm:prSet/>
      <dgm:spPr/>
      <dgm:t>
        <a:bodyPr/>
        <a:lstStyle/>
        <a:p>
          <a:endParaRPr lang="en-US"/>
        </a:p>
      </dgm:t>
    </dgm:pt>
    <dgm:pt modelId="{020CECB5-4920-4A30-AD84-A030231AA4EA}">
      <dgm:prSet/>
      <dgm:spPr/>
      <dgm:t>
        <a:bodyPr/>
        <a:lstStyle/>
        <a:p>
          <a:pPr rtl="0"/>
          <a:endParaRPr lang="en-US"/>
        </a:p>
      </dgm:t>
    </dgm:pt>
    <dgm:pt modelId="{2F29BB62-123F-4894-B437-0FB6CA9FA22A}" type="parTrans" cxnId="{486195DB-27B9-4372-803C-AE5C4F92558D}">
      <dgm:prSet/>
      <dgm:spPr/>
      <dgm:t>
        <a:bodyPr/>
        <a:lstStyle/>
        <a:p>
          <a:endParaRPr lang="en-US"/>
        </a:p>
      </dgm:t>
    </dgm:pt>
    <dgm:pt modelId="{CCED4430-1657-4601-B70E-55FF19092CD8}" type="sibTrans" cxnId="{486195DB-27B9-4372-803C-AE5C4F92558D}">
      <dgm:prSet/>
      <dgm:spPr/>
      <dgm:t>
        <a:bodyPr/>
        <a:lstStyle/>
        <a:p>
          <a:endParaRPr lang="en-US"/>
        </a:p>
      </dgm:t>
    </dgm:pt>
    <dgm:pt modelId="{424A2C25-03BF-44A3-B950-35FCF8F57D5C}">
      <dgm:prSet/>
      <dgm:spPr/>
      <dgm:t>
        <a:bodyPr/>
        <a:lstStyle/>
        <a:p>
          <a:pPr rtl="0"/>
          <a:r>
            <a:rPr lang="en-US" dirty="0"/>
            <a:t>In addition we needed the cash to refund registration fees and pay vendors for the International Convention prior to receiving the insurance settlement.  </a:t>
          </a:r>
        </a:p>
      </dgm:t>
    </dgm:pt>
    <dgm:pt modelId="{6291DE3A-8AE5-4BE1-B4EC-6E86E5101E0A}" type="parTrans" cxnId="{B662D1B6-D18A-449D-A1CE-BCE15C2BB08B}">
      <dgm:prSet/>
      <dgm:spPr/>
      <dgm:t>
        <a:bodyPr/>
        <a:lstStyle/>
        <a:p>
          <a:endParaRPr lang="en-US"/>
        </a:p>
      </dgm:t>
    </dgm:pt>
    <dgm:pt modelId="{09C97846-D960-4944-9FEF-49247D36E9D0}" type="sibTrans" cxnId="{B662D1B6-D18A-449D-A1CE-BCE15C2BB08B}">
      <dgm:prSet/>
      <dgm:spPr/>
      <dgm:t>
        <a:bodyPr/>
        <a:lstStyle/>
        <a:p>
          <a:endParaRPr lang="en-US"/>
        </a:p>
      </dgm:t>
    </dgm:pt>
    <dgm:pt modelId="{E73D8365-1CBA-4E01-88B4-6B485D0F6B39}" type="pres">
      <dgm:prSet presAssocID="{36221BB2-0821-4003-BB08-789F20556EC5}" presName="linearFlow" presStyleCnt="0">
        <dgm:presLayoutVars>
          <dgm:dir/>
          <dgm:animLvl val="lvl"/>
          <dgm:resizeHandles val="exact"/>
        </dgm:presLayoutVars>
      </dgm:prSet>
      <dgm:spPr/>
    </dgm:pt>
    <dgm:pt modelId="{41147937-2DF1-4AEE-9D0A-2017F74CB9A8}" type="pres">
      <dgm:prSet presAssocID="{D9EA2451-0CCA-431C-BF34-7B02E4DED320}" presName="composite" presStyleCnt="0"/>
      <dgm:spPr/>
    </dgm:pt>
    <dgm:pt modelId="{DE0BC296-3DFF-4910-BE33-5FC7354052FF}" type="pres">
      <dgm:prSet presAssocID="{D9EA2451-0CCA-431C-BF34-7B02E4DED32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6860F44-A8D7-4C46-89A4-8B0656DAF429}" type="pres">
      <dgm:prSet presAssocID="{D9EA2451-0CCA-431C-BF34-7B02E4DED320}" presName="descendantText" presStyleLbl="alignAcc1" presStyleIdx="0" presStyleCnt="2">
        <dgm:presLayoutVars>
          <dgm:bulletEnabled val="1"/>
        </dgm:presLayoutVars>
      </dgm:prSet>
      <dgm:spPr/>
    </dgm:pt>
    <dgm:pt modelId="{65F39E60-FF1E-4360-A8F9-946DF170B623}" type="pres">
      <dgm:prSet presAssocID="{7BA1D145-DBC7-4493-89D0-EFE4FD2C80CA}" presName="sp" presStyleCnt="0"/>
      <dgm:spPr/>
    </dgm:pt>
    <dgm:pt modelId="{5C715153-82F3-4980-99F3-2C66374D9023}" type="pres">
      <dgm:prSet presAssocID="{020CECB5-4920-4A30-AD84-A030231AA4EA}" presName="composite" presStyleCnt="0"/>
      <dgm:spPr/>
    </dgm:pt>
    <dgm:pt modelId="{B3A76017-D697-45CE-B99D-1CC5C26D7372}" type="pres">
      <dgm:prSet presAssocID="{020CECB5-4920-4A30-AD84-A030231AA4E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271DBED-9C59-4DD2-90CE-6D45A351349E}" type="pres">
      <dgm:prSet presAssocID="{020CECB5-4920-4A30-AD84-A030231AA4EA}" presName="descendantText" presStyleLbl="alignAcc1" presStyleIdx="1" presStyleCnt="2" custLinFactNeighborX="-647" custLinFactNeighborY="10248">
        <dgm:presLayoutVars>
          <dgm:bulletEnabled val="1"/>
        </dgm:presLayoutVars>
      </dgm:prSet>
      <dgm:spPr/>
    </dgm:pt>
  </dgm:ptLst>
  <dgm:cxnLst>
    <dgm:cxn modelId="{0756BC04-353C-447B-8CD3-01CADE45575A}" type="presOf" srcId="{D9EA2451-0CCA-431C-BF34-7B02E4DED320}" destId="{DE0BC296-3DFF-4910-BE33-5FC7354052FF}" srcOrd="0" destOrd="0" presId="urn:microsoft.com/office/officeart/2005/8/layout/chevron2"/>
    <dgm:cxn modelId="{04EF400C-5FE0-4B4E-AA46-31997656FDF4}" type="presOf" srcId="{613C8964-CD66-4AB0-AF7E-113F9DA726C4}" destId="{B6860F44-A8D7-4C46-89A4-8B0656DAF429}" srcOrd="0" destOrd="0" presId="urn:microsoft.com/office/officeart/2005/8/layout/chevron2"/>
    <dgm:cxn modelId="{A9A73E12-35DC-43B6-AB81-06149AA19C9B}" srcId="{36221BB2-0821-4003-BB08-789F20556EC5}" destId="{D9EA2451-0CCA-431C-BF34-7B02E4DED320}" srcOrd="0" destOrd="0" parTransId="{4E2BF7D7-84BD-4C0E-AF81-CBC0727265F5}" sibTransId="{7BA1D145-DBC7-4493-89D0-EFE4FD2C80CA}"/>
    <dgm:cxn modelId="{3220055E-4D10-497E-8526-1AEB9E425230}" type="presOf" srcId="{020CECB5-4920-4A30-AD84-A030231AA4EA}" destId="{B3A76017-D697-45CE-B99D-1CC5C26D7372}" srcOrd="0" destOrd="0" presId="urn:microsoft.com/office/officeart/2005/8/layout/chevron2"/>
    <dgm:cxn modelId="{86CFB663-FB3A-47BC-8716-999DE2C5A55A}" srcId="{D9EA2451-0CCA-431C-BF34-7B02E4DED320}" destId="{613C8964-CD66-4AB0-AF7E-113F9DA726C4}" srcOrd="0" destOrd="0" parTransId="{17E002DC-6C2D-4CE1-B25E-1AC080F4A9E8}" sibTransId="{3A6F57B1-8367-492E-88AA-55D387EF76A4}"/>
    <dgm:cxn modelId="{F43D52B5-0453-4EB9-9BF0-EA00158DDD9D}" type="presOf" srcId="{36221BB2-0821-4003-BB08-789F20556EC5}" destId="{E73D8365-1CBA-4E01-88B4-6B485D0F6B39}" srcOrd="0" destOrd="0" presId="urn:microsoft.com/office/officeart/2005/8/layout/chevron2"/>
    <dgm:cxn modelId="{B662D1B6-D18A-449D-A1CE-BCE15C2BB08B}" srcId="{020CECB5-4920-4A30-AD84-A030231AA4EA}" destId="{424A2C25-03BF-44A3-B950-35FCF8F57D5C}" srcOrd="0" destOrd="0" parTransId="{6291DE3A-8AE5-4BE1-B4EC-6E86E5101E0A}" sibTransId="{09C97846-D960-4944-9FEF-49247D36E9D0}"/>
    <dgm:cxn modelId="{E8FD5ACE-80FD-4862-BA27-1E6DB4276EE8}" type="presOf" srcId="{424A2C25-03BF-44A3-B950-35FCF8F57D5C}" destId="{A271DBED-9C59-4DD2-90CE-6D45A351349E}" srcOrd="0" destOrd="0" presId="urn:microsoft.com/office/officeart/2005/8/layout/chevron2"/>
    <dgm:cxn modelId="{486195DB-27B9-4372-803C-AE5C4F92558D}" srcId="{36221BB2-0821-4003-BB08-789F20556EC5}" destId="{020CECB5-4920-4A30-AD84-A030231AA4EA}" srcOrd="1" destOrd="0" parTransId="{2F29BB62-123F-4894-B437-0FB6CA9FA22A}" sibTransId="{CCED4430-1657-4601-B70E-55FF19092CD8}"/>
    <dgm:cxn modelId="{5890C6F9-56BB-413B-944F-2129EBAF80B7}" type="presParOf" srcId="{E73D8365-1CBA-4E01-88B4-6B485D0F6B39}" destId="{41147937-2DF1-4AEE-9D0A-2017F74CB9A8}" srcOrd="0" destOrd="0" presId="urn:microsoft.com/office/officeart/2005/8/layout/chevron2"/>
    <dgm:cxn modelId="{3E949899-17AE-4441-986A-D50DC5689329}" type="presParOf" srcId="{41147937-2DF1-4AEE-9D0A-2017F74CB9A8}" destId="{DE0BC296-3DFF-4910-BE33-5FC7354052FF}" srcOrd="0" destOrd="0" presId="urn:microsoft.com/office/officeart/2005/8/layout/chevron2"/>
    <dgm:cxn modelId="{5F995E7F-FA89-4888-ABA2-157DC7CA0675}" type="presParOf" srcId="{41147937-2DF1-4AEE-9D0A-2017F74CB9A8}" destId="{B6860F44-A8D7-4C46-89A4-8B0656DAF429}" srcOrd="1" destOrd="0" presId="urn:microsoft.com/office/officeart/2005/8/layout/chevron2"/>
    <dgm:cxn modelId="{62F5EAB3-7863-4746-977F-985DC543E24A}" type="presParOf" srcId="{E73D8365-1CBA-4E01-88B4-6B485D0F6B39}" destId="{65F39E60-FF1E-4360-A8F9-946DF170B623}" srcOrd="1" destOrd="0" presId="urn:microsoft.com/office/officeart/2005/8/layout/chevron2"/>
    <dgm:cxn modelId="{DB8414F8-DCDA-47C4-9C8C-A46337E3982A}" type="presParOf" srcId="{E73D8365-1CBA-4E01-88B4-6B485D0F6B39}" destId="{5C715153-82F3-4980-99F3-2C66374D9023}" srcOrd="2" destOrd="0" presId="urn:microsoft.com/office/officeart/2005/8/layout/chevron2"/>
    <dgm:cxn modelId="{5033BFEF-5A47-405F-8A11-EBB7459FA21A}" type="presParOf" srcId="{5C715153-82F3-4980-99F3-2C66374D9023}" destId="{B3A76017-D697-45CE-B99D-1CC5C26D7372}" srcOrd="0" destOrd="0" presId="urn:microsoft.com/office/officeart/2005/8/layout/chevron2"/>
    <dgm:cxn modelId="{A2996231-7EAB-44B8-8F3A-67C6EAA84277}" type="presParOf" srcId="{5C715153-82F3-4980-99F3-2C66374D9023}" destId="{A271DBED-9C59-4DD2-90CE-6D45A35134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6F507-2F9C-40C3-95CA-C6A9553505F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035985-B749-4EC2-A39B-504DEB6938E9}">
      <dgm:prSet phldrT="[Text]" custT="1"/>
      <dgm:spPr/>
      <dgm:t>
        <a:bodyPr/>
        <a:lstStyle/>
        <a:p>
          <a:r>
            <a:rPr lang="en-US" sz="2400" dirty="0"/>
            <a:t>Cut Costs</a:t>
          </a:r>
        </a:p>
      </dgm:t>
    </dgm:pt>
    <dgm:pt modelId="{451DD641-2AC7-4090-A606-C01945746A2F}" type="parTrans" cxnId="{362A8F99-E7EC-47A6-86BF-FA57C374E0B9}">
      <dgm:prSet/>
      <dgm:spPr/>
      <dgm:t>
        <a:bodyPr/>
        <a:lstStyle/>
        <a:p>
          <a:endParaRPr lang="en-US"/>
        </a:p>
      </dgm:t>
    </dgm:pt>
    <dgm:pt modelId="{8FF19582-AD6F-49D6-9256-D54BD42997E1}" type="sibTrans" cxnId="{362A8F99-E7EC-47A6-86BF-FA57C374E0B9}">
      <dgm:prSet/>
      <dgm:spPr/>
      <dgm:t>
        <a:bodyPr/>
        <a:lstStyle/>
        <a:p>
          <a:endParaRPr lang="en-US"/>
        </a:p>
      </dgm:t>
    </dgm:pt>
    <dgm:pt modelId="{49B39C24-B5C6-4357-8F2F-609B88C20808}">
      <dgm:prSet phldrT="[Text]" custT="1"/>
      <dgm:spPr/>
      <dgm:t>
        <a:bodyPr/>
        <a:lstStyle/>
        <a:p>
          <a:r>
            <a:rPr lang="en-US" sz="2000" dirty="0"/>
            <a:t>In 2020 expenses were reduced by 1.5M in non personnel cost </a:t>
          </a:r>
        </a:p>
      </dgm:t>
    </dgm:pt>
    <dgm:pt modelId="{8DD5873A-18AE-48F2-8AD5-4295B919F54D}" type="parTrans" cxnId="{E89303CE-D45C-43D7-83E1-5B1AB6551901}">
      <dgm:prSet/>
      <dgm:spPr/>
      <dgm:t>
        <a:bodyPr/>
        <a:lstStyle/>
        <a:p>
          <a:endParaRPr lang="en-US"/>
        </a:p>
      </dgm:t>
    </dgm:pt>
    <dgm:pt modelId="{647B7817-CA0A-4D32-86E0-0722AE053C28}" type="sibTrans" cxnId="{E89303CE-D45C-43D7-83E1-5B1AB6551901}">
      <dgm:prSet/>
      <dgm:spPr/>
      <dgm:t>
        <a:bodyPr/>
        <a:lstStyle/>
        <a:p>
          <a:endParaRPr lang="en-US"/>
        </a:p>
      </dgm:t>
    </dgm:pt>
    <dgm:pt modelId="{B6EC4CB6-8265-4EC1-B0AB-33733E179D05}">
      <dgm:prSet phldrT="[Text]" custT="1"/>
      <dgm:spPr/>
      <dgm:t>
        <a:bodyPr/>
        <a:lstStyle/>
        <a:p>
          <a:r>
            <a:rPr lang="en-US" sz="2400" dirty="0"/>
            <a:t>Increase 7</a:t>
          </a:r>
          <a:r>
            <a:rPr lang="en-US" sz="2400" baseline="30000" dirty="0"/>
            <a:t>th</a:t>
          </a:r>
          <a:r>
            <a:rPr lang="en-US" sz="2400" dirty="0"/>
            <a:t> Tradition Support</a:t>
          </a:r>
        </a:p>
      </dgm:t>
    </dgm:pt>
    <dgm:pt modelId="{9647E44A-BA37-46FF-9D54-F507F49A8BC0}" type="parTrans" cxnId="{AA217BFC-E56B-4184-905F-467BC61840FD}">
      <dgm:prSet/>
      <dgm:spPr/>
      <dgm:t>
        <a:bodyPr/>
        <a:lstStyle/>
        <a:p>
          <a:endParaRPr lang="en-US"/>
        </a:p>
      </dgm:t>
    </dgm:pt>
    <dgm:pt modelId="{0C0553B5-D41F-4594-BE58-3148EDC35E66}" type="sibTrans" cxnId="{AA217BFC-E56B-4184-905F-467BC61840FD}">
      <dgm:prSet/>
      <dgm:spPr/>
      <dgm:t>
        <a:bodyPr/>
        <a:lstStyle/>
        <a:p>
          <a:endParaRPr lang="en-US"/>
        </a:p>
      </dgm:t>
    </dgm:pt>
    <dgm:pt modelId="{4B1A50AD-2933-4608-8575-A929DBF7C619}">
      <dgm:prSet phldrT="[Text]" custT="1"/>
      <dgm:spPr/>
      <dgm:t>
        <a:bodyPr/>
        <a:lstStyle/>
        <a:p>
          <a:r>
            <a:rPr lang="en-US" sz="2000" dirty="0"/>
            <a:t>Continue to let the fellowship know what is happening at GSO and show how the work to carry the message continues</a:t>
          </a:r>
        </a:p>
      </dgm:t>
    </dgm:pt>
    <dgm:pt modelId="{AFD5D158-7B20-4E57-A35B-2FAB3A6E2D9D}" type="parTrans" cxnId="{E8FCEDD1-1439-4F8C-815C-4C704C9FFBCC}">
      <dgm:prSet/>
      <dgm:spPr/>
      <dgm:t>
        <a:bodyPr/>
        <a:lstStyle/>
        <a:p>
          <a:endParaRPr lang="en-US"/>
        </a:p>
      </dgm:t>
    </dgm:pt>
    <dgm:pt modelId="{6F1A86BB-6165-415C-9A4D-EA2A66AABC70}" type="sibTrans" cxnId="{E8FCEDD1-1439-4F8C-815C-4C704C9FFBCC}">
      <dgm:prSet/>
      <dgm:spPr/>
      <dgm:t>
        <a:bodyPr/>
        <a:lstStyle/>
        <a:p>
          <a:endParaRPr lang="en-US"/>
        </a:p>
      </dgm:t>
    </dgm:pt>
    <dgm:pt modelId="{AA940D48-9AF0-48F2-B346-086043548F64}">
      <dgm:prSet phldrT="[Text]" custT="1"/>
      <dgm:spPr/>
      <dgm:t>
        <a:bodyPr/>
        <a:lstStyle/>
        <a:p>
          <a:r>
            <a:rPr lang="en-US" sz="2400" dirty="0"/>
            <a:t>Increase the Reserve</a:t>
          </a:r>
        </a:p>
      </dgm:t>
    </dgm:pt>
    <dgm:pt modelId="{EE584F1F-C031-4592-8F46-92F25C58C905}" type="parTrans" cxnId="{7D7E00A5-DCCA-4997-B00A-2F96FB6C1B62}">
      <dgm:prSet/>
      <dgm:spPr/>
      <dgm:t>
        <a:bodyPr/>
        <a:lstStyle/>
        <a:p>
          <a:endParaRPr lang="en-US"/>
        </a:p>
      </dgm:t>
    </dgm:pt>
    <dgm:pt modelId="{14965BDB-1F53-4140-98CD-A1A2370B437A}" type="sibTrans" cxnId="{7D7E00A5-DCCA-4997-B00A-2F96FB6C1B62}">
      <dgm:prSet/>
      <dgm:spPr/>
      <dgm:t>
        <a:bodyPr/>
        <a:lstStyle/>
        <a:p>
          <a:endParaRPr lang="en-US"/>
        </a:p>
      </dgm:t>
    </dgm:pt>
    <dgm:pt modelId="{8963BAD0-2138-4450-B904-7145357F359C}">
      <dgm:prSet phldrT="[Text]" custT="1"/>
      <dgm:spPr/>
      <dgm:t>
        <a:bodyPr/>
        <a:lstStyle/>
        <a:p>
          <a:r>
            <a:rPr lang="en-US" sz="2000" dirty="0"/>
            <a:t>Develop a plan to insure the reserve fund is adequately funded for future needs</a:t>
          </a:r>
        </a:p>
      </dgm:t>
    </dgm:pt>
    <dgm:pt modelId="{80F4CA87-B8F2-4CD1-95EA-1326E394DCEE}" type="parTrans" cxnId="{4817A865-43D8-4950-8B27-86A1C18B32A6}">
      <dgm:prSet/>
      <dgm:spPr/>
      <dgm:t>
        <a:bodyPr/>
        <a:lstStyle/>
        <a:p>
          <a:endParaRPr lang="en-US"/>
        </a:p>
      </dgm:t>
    </dgm:pt>
    <dgm:pt modelId="{035DABBA-9FF8-442D-8237-733F2D19692B}" type="sibTrans" cxnId="{4817A865-43D8-4950-8B27-86A1C18B32A6}">
      <dgm:prSet/>
      <dgm:spPr/>
      <dgm:t>
        <a:bodyPr/>
        <a:lstStyle/>
        <a:p>
          <a:endParaRPr lang="en-US"/>
        </a:p>
      </dgm:t>
    </dgm:pt>
    <dgm:pt modelId="{5E8A808F-3E10-48C9-AFB9-C4D144B85D60}">
      <dgm:prSet phldrT="[Text]" custT="1"/>
      <dgm:spPr/>
      <dgm:t>
        <a:bodyPr/>
        <a:lstStyle/>
        <a:p>
          <a:r>
            <a:rPr lang="en-US" sz="2000" dirty="0"/>
            <a:t>Find more innovative ways to keep costs down</a:t>
          </a:r>
        </a:p>
      </dgm:t>
    </dgm:pt>
    <dgm:pt modelId="{8A78641F-943D-4BDF-A749-8E054BB36BE7}" type="parTrans" cxnId="{007BE47B-DDC1-4B1E-A775-709DA7AD047F}">
      <dgm:prSet/>
      <dgm:spPr/>
      <dgm:t>
        <a:bodyPr/>
        <a:lstStyle/>
        <a:p>
          <a:endParaRPr lang="en-US"/>
        </a:p>
      </dgm:t>
    </dgm:pt>
    <dgm:pt modelId="{CCC41AD2-AD37-4836-A4CF-109A8AE3A6F4}" type="sibTrans" cxnId="{007BE47B-DDC1-4B1E-A775-709DA7AD047F}">
      <dgm:prSet/>
      <dgm:spPr/>
      <dgm:t>
        <a:bodyPr/>
        <a:lstStyle/>
        <a:p>
          <a:endParaRPr lang="en-US"/>
        </a:p>
      </dgm:t>
    </dgm:pt>
    <dgm:pt modelId="{DE11CDE1-D612-4EF8-A172-D2C5BBD49CAD}" type="pres">
      <dgm:prSet presAssocID="{5F26F507-2F9C-40C3-95CA-C6A9553505FC}" presName="rootnode" presStyleCnt="0">
        <dgm:presLayoutVars>
          <dgm:chMax/>
          <dgm:chPref/>
          <dgm:dir/>
          <dgm:animLvl val="lvl"/>
        </dgm:presLayoutVars>
      </dgm:prSet>
      <dgm:spPr/>
    </dgm:pt>
    <dgm:pt modelId="{F65A2E01-DDBC-4B4B-91B1-6F2CBD09A4F6}" type="pres">
      <dgm:prSet presAssocID="{D8035985-B749-4EC2-A39B-504DEB6938E9}" presName="composite" presStyleCnt="0"/>
      <dgm:spPr/>
    </dgm:pt>
    <dgm:pt modelId="{E7FC5608-A426-4BE7-ADA8-C5E6CFDA597C}" type="pres">
      <dgm:prSet presAssocID="{D8035985-B749-4EC2-A39B-504DEB6938E9}" presName="bentUpArrow1" presStyleLbl="alignImgPlace1" presStyleIdx="0" presStyleCnt="2" custLinFactNeighborX="-73265" custLinFactNeighborY="-3331"/>
      <dgm:spPr/>
    </dgm:pt>
    <dgm:pt modelId="{AF438358-3ADC-401F-B5CB-EB29EB4C1BBC}" type="pres">
      <dgm:prSet presAssocID="{D8035985-B749-4EC2-A39B-504DEB6938E9}" presName="ParentText" presStyleLbl="node1" presStyleIdx="0" presStyleCnt="3" custLinFactNeighborX="-85590" custLinFactNeighborY="-1882">
        <dgm:presLayoutVars>
          <dgm:chMax val="1"/>
          <dgm:chPref val="1"/>
          <dgm:bulletEnabled val="1"/>
        </dgm:presLayoutVars>
      </dgm:prSet>
      <dgm:spPr/>
    </dgm:pt>
    <dgm:pt modelId="{7E28F1E3-C877-499B-947E-60E748C75BE3}" type="pres">
      <dgm:prSet presAssocID="{D8035985-B749-4EC2-A39B-504DEB6938E9}" presName="ChildText" presStyleLbl="revTx" presStyleIdx="0" presStyleCnt="3" custScaleX="525555" custScaleY="124114" custLinFactX="44400" custLinFactNeighborX="100000" custLinFactNeighborY="1717">
        <dgm:presLayoutVars>
          <dgm:chMax val="0"/>
          <dgm:chPref val="0"/>
          <dgm:bulletEnabled val="1"/>
        </dgm:presLayoutVars>
      </dgm:prSet>
      <dgm:spPr/>
    </dgm:pt>
    <dgm:pt modelId="{0186AFB2-C382-4F07-96D6-5636FD063806}" type="pres">
      <dgm:prSet presAssocID="{8FF19582-AD6F-49D6-9256-D54BD42997E1}" presName="sibTrans" presStyleCnt="0"/>
      <dgm:spPr/>
    </dgm:pt>
    <dgm:pt modelId="{BDBA5D36-B826-4147-BF3A-08D0FD249365}" type="pres">
      <dgm:prSet presAssocID="{B6EC4CB6-8265-4EC1-B0AB-33733E179D05}" presName="composite" presStyleCnt="0"/>
      <dgm:spPr/>
    </dgm:pt>
    <dgm:pt modelId="{03518102-CE1E-4AB2-923A-1BC4E54C4591}" type="pres">
      <dgm:prSet presAssocID="{B6EC4CB6-8265-4EC1-B0AB-33733E179D05}" presName="bentUpArrow1" presStyleLbl="alignImgPlace1" presStyleIdx="1" presStyleCnt="2" custLinFactX="-92021" custLinFactNeighborX="-100000" custLinFactNeighborY="17735"/>
      <dgm:spPr/>
    </dgm:pt>
    <dgm:pt modelId="{5D39D2E4-CD0D-4113-B0AC-64B4C363FE8F}" type="pres">
      <dgm:prSet presAssocID="{B6EC4CB6-8265-4EC1-B0AB-33733E179D05}" presName="ParentText" presStyleLbl="node1" presStyleIdx="1" presStyleCnt="3" custScaleX="120377" custLinFactX="-27235" custLinFactNeighborX="-100000" custLinFactNeighborY="12204">
        <dgm:presLayoutVars>
          <dgm:chMax val="1"/>
          <dgm:chPref val="1"/>
          <dgm:bulletEnabled val="1"/>
        </dgm:presLayoutVars>
      </dgm:prSet>
      <dgm:spPr/>
    </dgm:pt>
    <dgm:pt modelId="{3044EC69-E63A-4145-B007-772A2ABD3B17}" type="pres">
      <dgm:prSet presAssocID="{B6EC4CB6-8265-4EC1-B0AB-33733E179D05}" presName="ChildText" presStyleLbl="revTx" presStyleIdx="1" presStyleCnt="3" custScaleX="492505" custLinFactNeighborX="34087" custLinFactNeighborY="13085">
        <dgm:presLayoutVars>
          <dgm:chMax val="0"/>
          <dgm:chPref val="0"/>
          <dgm:bulletEnabled val="1"/>
        </dgm:presLayoutVars>
      </dgm:prSet>
      <dgm:spPr/>
    </dgm:pt>
    <dgm:pt modelId="{93D17476-9BBE-4505-AB14-1B9F8427D9B9}" type="pres">
      <dgm:prSet presAssocID="{0C0553B5-D41F-4594-BE58-3148EDC35E66}" presName="sibTrans" presStyleCnt="0"/>
      <dgm:spPr/>
    </dgm:pt>
    <dgm:pt modelId="{A4C2208D-1A80-42E0-B410-A9B2598846C9}" type="pres">
      <dgm:prSet presAssocID="{AA940D48-9AF0-48F2-B346-086043548F64}" presName="composite" presStyleCnt="0"/>
      <dgm:spPr/>
    </dgm:pt>
    <dgm:pt modelId="{3C596F4D-429D-45BA-8EC0-33C88FBDA0A3}" type="pres">
      <dgm:prSet presAssocID="{AA940D48-9AF0-48F2-B346-086043548F64}" presName="ParentText" presStyleLbl="node1" presStyleIdx="2" presStyleCnt="3" custLinFactX="-67948" custLinFactNeighborX="-100000" custLinFactNeighborY="7056">
        <dgm:presLayoutVars>
          <dgm:chMax val="1"/>
          <dgm:chPref val="1"/>
          <dgm:bulletEnabled val="1"/>
        </dgm:presLayoutVars>
      </dgm:prSet>
      <dgm:spPr/>
    </dgm:pt>
    <dgm:pt modelId="{5C752E90-F8E8-45EE-B169-1CAC07FC7794}" type="pres">
      <dgm:prSet presAssocID="{AA940D48-9AF0-48F2-B346-086043548F64}" presName="FinalChildText" presStyleLbl="revTx" presStyleIdx="2" presStyleCnt="3" custScaleX="404250" custLinFactNeighborX="-79120" custLinFactNeighborY="5119">
        <dgm:presLayoutVars>
          <dgm:chMax val="0"/>
          <dgm:chPref val="0"/>
          <dgm:bulletEnabled val="1"/>
        </dgm:presLayoutVars>
      </dgm:prSet>
      <dgm:spPr/>
    </dgm:pt>
  </dgm:ptLst>
  <dgm:cxnLst>
    <dgm:cxn modelId="{57D22020-29EE-4247-9C3B-90818EE423DA}" type="presOf" srcId="{4B1A50AD-2933-4608-8575-A929DBF7C619}" destId="{3044EC69-E63A-4145-B007-772A2ABD3B17}" srcOrd="0" destOrd="0" presId="urn:microsoft.com/office/officeart/2005/8/layout/StepDownProcess"/>
    <dgm:cxn modelId="{3B632F43-C564-4E96-B308-D801363CB2B5}" type="presOf" srcId="{5F26F507-2F9C-40C3-95CA-C6A9553505FC}" destId="{DE11CDE1-D612-4EF8-A172-D2C5BBD49CAD}" srcOrd="0" destOrd="0" presId="urn:microsoft.com/office/officeart/2005/8/layout/StepDownProcess"/>
    <dgm:cxn modelId="{45F44D46-CCE3-49E5-90D1-100EEC19446D}" type="presOf" srcId="{AA940D48-9AF0-48F2-B346-086043548F64}" destId="{3C596F4D-429D-45BA-8EC0-33C88FBDA0A3}" srcOrd="0" destOrd="0" presId="urn:microsoft.com/office/officeart/2005/8/layout/StepDownProcess"/>
    <dgm:cxn modelId="{4817A865-43D8-4950-8B27-86A1C18B32A6}" srcId="{AA940D48-9AF0-48F2-B346-086043548F64}" destId="{8963BAD0-2138-4450-B904-7145357F359C}" srcOrd="0" destOrd="0" parTransId="{80F4CA87-B8F2-4CD1-95EA-1326E394DCEE}" sibTransId="{035DABBA-9FF8-442D-8237-733F2D19692B}"/>
    <dgm:cxn modelId="{2D866468-E6DF-46ED-B84C-B2C2492227AA}" type="presOf" srcId="{8963BAD0-2138-4450-B904-7145357F359C}" destId="{5C752E90-F8E8-45EE-B169-1CAC07FC7794}" srcOrd="0" destOrd="0" presId="urn:microsoft.com/office/officeart/2005/8/layout/StepDownProcess"/>
    <dgm:cxn modelId="{EA7B0F72-2C86-4092-8349-D0D6CEEB971F}" type="presOf" srcId="{49B39C24-B5C6-4357-8F2F-609B88C20808}" destId="{7E28F1E3-C877-499B-947E-60E748C75BE3}" srcOrd="0" destOrd="0" presId="urn:microsoft.com/office/officeart/2005/8/layout/StepDownProcess"/>
    <dgm:cxn modelId="{007BE47B-DDC1-4B1E-A775-709DA7AD047F}" srcId="{D8035985-B749-4EC2-A39B-504DEB6938E9}" destId="{5E8A808F-3E10-48C9-AFB9-C4D144B85D60}" srcOrd="1" destOrd="0" parTransId="{8A78641F-943D-4BDF-A749-8E054BB36BE7}" sibTransId="{CCC41AD2-AD37-4836-A4CF-109A8AE3A6F4}"/>
    <dgm:cxn modelId="{362A8F99-E7EC-47A6-86BF-FA57C374E0B9}" srcId="{5F26F507-2F9C-40C3-95CA-C6A9553505FC}" destId="{D8035985-B749-4EC2-A39B-504DEB6938E9}" srcOrd="0" destOrd="0" parTransId="{451DD641-2AC7-4090-A606-C01945746A2F}" sibTransId="{8FF19582-AD6F-49D6-9256-D54BD42997E1}"/>
    <dgm:cxn modelId="{7D7E00A5-DCCA-4997-B00A-2F96FB6C1B62}" srcId="{5F26F507-2F9C-40C3-95CA-C6A9553505FC}" destId="{AA940D48-9AF0-48F2-B346-086043548F64}" srcOrd="2" destOrd="0" parTransId="{EE584F1F-C031-4592-8F46-92F25C58C905}" sibTransId="{14965BDB-1F53-4140-98CD-A1A2370B437A}"/>
    <dgm:cxn modelId="{6ECC3DC7-2ED3-438C-8C9E-C525635E3CBA}" type="presOf" srcId="{5E8A808F-3E10-48C9-AFB9-C4D144B85D60}" destId="{7E28F1E3-C877-499B-947E-60E748C75BE3}" srcOrd="0" destOrd="1" presId="urn:microsoft.com/office/officeart/2005/8/layout/StepDownProcess"/>
    <dgm:cxn modelId="{E89303CE-D45C-43D7-83E1-5B1AB6551901}" srcId="{D8035985-B749-4EC2-A39B-504DEB6938E9}" destId="{49B39C24-B5C6-4357-8F2F-609B88C20808}" srcOrd="0" destOrd="0" parTransId="{8DD5873A-18AE-48F2-8AD5-4295B919F54D}" sibTransId="{647B7817-CA0A-4D32-86E0-0722AE053C28}"/>
    <dgm:cxn modelId="{E8FCEDD1-1439-4F8C-815C-4C704C9FFBCC}" srcId="{B6EC4CB6-8265-4EC1-B0AB-33733E179D05}" destId="{4B1A50AD-2933-4608-8575-A929DBF7C619}" srcOrd="0" destOrd="0" parTransId="{AFD5D158-7B20-4E57-A35B-2FAB3A6E2D9D}" sibTransId="{6F1A86BB-6165-415C-9A4D-EA2A66AABC70}"/>
    <dgm:cxn modelId="{839F2EE1-5257-4B77-8E73-CBB39D052563}" type="presOf" srcId="{B6EC4CB6-8265-4EC1-B0AB-33733E179D05}" destId="{5D39D2E4-CD0D-4113-B0AC-64B4C363FE8F}" srcOrd="0" destOrd="0" presId="urn:microsoft.com/office/officeart/2005/8/layout/StepDownProcess"/>
    <dgm:cxn modelId="{5BF953F0-0FE0-403B-88CD-9617275F5C2B}" type="presOf" srcId="{D8035985-B749-4EC2-A39B-504DEB6938E9}" destId="{AF438358-3ADC-401F-B5CB-EB29EB4C1BBC}" srcOrd="0" destOrd="0" presId="urn:microsoft.com/office/officeart/2005/8/layout/StepDownProcess"/>
    <dgm:cxn modelId="{AA217BFC-E56B-4184-905F-467BC61840FD}" srcId="{5F26F507-2F9C-40C3-95CA-C6A9553505FC}" destId="{B6EC4CB6-8265-4EC1-B0AB-33733E179D05}" srcOrd="1" destOrd="0" parTransId="{9647E44A-BA37-46FF-9D54-F507F49A8BC0}" sibTransId="{0C0553B5-D41F-4594-BE58-3148EDC35E66}"/>
    <dgm:cxn modelId="{B8B035A2-72CA-45F5-8ECA-A1ACAE7E4CE8}" type="presParOf" srcId="{DE11CDE1-D612-4EF8-A172-D2C5BBD49CAD}" destId="{F65A2E01-DDBC-4B4B-91B1-6F2CBD09A4F6}" srcOrd="0" destOrd="0" presId="urn:microsoft.com/office/officeart/2005/8/layout/StepDownProcess"/>
    <dgm:cxn modelId="{A3B75DD8-D49D-418C-8092-F9081C77F17D}" type="presParOf" srcId="{F65A2E01-DDBC-4B4B-91B1-6F2CBD09A4F6}" destId="{E7FC5608-A426-4BE7-ADA8-C5E6CFDA597C}" srcOrd="0" destOrd="0" presId="urn:microsoft.com/office/officeart/2005/8/layout/StepDownProcess"/>
    <dgm:cxn modelId="{B8AF0CD4-6A7C-4298-B7ED-3AA4EA5FCF46}" type="presParOf" srcId="{F65A2E01-DDBC-4B4B-91B1-6F2CBD09A4F6}" destId="{AF438358-3ADC-401F-B5CB-EB29EB4C1BBC}" srcOrd="1" destOrd="0" presId="urn:microsoft.com/office/officeart/2005/8/layout/StepDownProcess"/>
    <dgm:cxn modelId="{9083DAD2-58B9-4158-B538-5EFB233DD842}" type="presParOf" srcId="{F65A2E01-DDBC-4B4B-91B1-6F2CBD09A4F6}" destId="{7E28F1E3-C877-499B-947E-60E748C75BE3}" srcOrd="2" destOrd="0" presId="urn:microsoft.com/office/officeart/2005/8/layout/StepDownProcess"/>
    <dgm:cxn modelId="{ED55809A-5C6C-49CE-82EC-CA53816F549D}" type="presParOf" srcId="{DE11CDE1-D612-4EF8-A172-D2C5BBD49CAD}" destId="{0186AFB2-C382-4F07-96D6-5636FD063806}" srcOrd="1" destOrd="0" presId="urn:microsoft.com/office/officeart/2005/8/layout/StepDownProcess"/>
    <dgm:cxn modelId="{70CD364E-7C95-46C8-BA56-9D3433F36105}" type="presParOf" srcId="{DE11CDE1-D612-4EF8-A172-D2C5BBD49CAD}" destId="{BDBA5D36-B826-4147-BF3A-08D0FD249365}" srcOrd="2" destOrd="0" presId="urn:microsoft.com/office/officeart/2005/8/layout/StepDownProcess"/>
    <dgm:cxn modelId="{18368DB5-A0F0-4A64-A935-A24969D33820}" type="presParOf" srcId="{BDBA5D36-B826-4147-BF3A-08D0FD249365}" destId="{03518102-CE1E-4AB2-923A-1BC4E54C4591}" srcOrd="0" destOrd="0" presId="urn:microsoft.com/office/officeart/2005/8/layout/StepDownProcess"/>
    <dgm:cxn modelId="{9AD2467B-7300-42A8-ABEA-66B84C1932F9}" type="presParOf" srcId="{BDBA5D36-B826-4147-BF3A-08D0FD249365}" destId="{5D39D2E4-CD0D-4113-B0AC-64B4C363FE8F}" srcOrd="1" destOrd="0" presId="urn:microsoft.com/office/officeart/2005/8/layout/StepDownProcess"/>
    <dgm:cxn modelId="{61A81DD6-37D2-4FF0-9F10-2D93B3AE33EE}" type="presParOf" srcId="{BDBA5D36-B826-4147-BF3A-08D0FD249365}" destId="{3044EC69-E63A-4145-B007-772A2ABD3B17}" srcOrd="2" destOrd="0" presId="urn:microsoft.com/office/officeart/2005/8/layout/StepDownProcess"/>
    <dgm:cxn modelId="{542EA836-A0D5-4B7F-BB1D-EF70E8FABD94}" type="presParOf" srcId="{DE11CDE1-D612-4EF8-A172-D2C5BBD49CAD}" destId="{93D17476-9BBE-4505-AB14-1B9F8427D9B9}" srcOrd="3" destOrd="0" presId="urn:microsoft.com/office/officeart/2005/8/layout/StepDownProcess"/>
    <dgm:cxn modelId="{796D6EBB-EFD5-4B19-A971-3E4EB7BA6CFC}" type="presParOf" srcId="{DE11CDE1-D612-4EF8-A172-D2C5BBD49CAD}" destId="{A4C2208D-1A80-42E0-B410-A9B2598846C9}" srcOrd="4" destOrd="0" presId="urn:microsoft.com/office/officeart/2005/8/layout/StepDownProcess"/>
    <dgm:cxn modelId="{142FFF97-090A-4441-AC44-0104EEE5D3F1}" type="presParOf" srcId="{A4C2208D-1A80-42E0-B410-A9B2598846C9}" destId="{3C596F4D-429D-45BA-8EC0-33C88FBDA0A3}" srcOrd="0" destOrd="0" presId="urn:microsoft.com/office/officeart/2005/8/layout/StepDownProcess"/>
    <dgm:cxn modelId="{3B2EC7C9-C100-44AA-9E14-3F0EF1955A05}" type="presParOf" srcId="{A4C2208D-1A80-42E0-B410-A9B2598846C9}" destId="{5C752E90-F8E8-45EE-B169-1CAC07FC779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BC296-3DFF-4910-BE33-5FC7354052FF}">
      <dsp:nvSpPr>
        <dsp:cNvPr id="0" name=""/>
        <dsp:cNvSpPr/>
      </dsp:nvSpPr>
      <dsp:spPr>
        <a:xfrm rot="5400000">
          <a:off x="-403845" y="405488"/>
          <a:ext cx="2692300" cy="1884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/>
        </a:p>
      </dsp:txBody>
      <dsp:txXfrm rot="-5400000">
        <a:off x="0" y="943948"/>
        <a:ext cx="1884610" cy="807690"/>
      </dsp:txXfrm>
    </dsp:sp>
    <dsp:sp modelId="{B6860F44-A8D7-4C46-89A4-8B0656DAF429}">
      <dsp:nvSpPr>
        <dsp:cNvPr id="0" name=""/>
        <dsp:cNvSpPr/>
      </dsp:nvSpPr>
      <dsp:spPr>
        <a:xfrm rot="5400000">
          <a:off x="5325107" y="-3438854"/>
          <a:ext cx="1749995" cy="8630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Several long term projects were moving toward completion, including the Voluntary Retirement Incentive Program, the completion of the 8</a:t>
          </a:r>
          <a:r>
            <a:rPr lang="en-US" sz="2500" kern="1200" baseline="30000" dirty="0"/>
            <a:t>th</a:t>
          </a:r>
          <a:r>
            <a:rPr lang="en-US" sz="2500" kern="1200" dirty="0"/>
            <a:t> floor, </a:t>
          </a:r>
          <a:r>
            <a:rPr lang="en-US" sz="2500" kern="1200" dirty="0" err="1"/>
            <a:t>Netsuite</a:t>
          </a:r>
          <a:r>
            <a:rPr lang="en-US" sz="2500" kern="1200" dirty="0"/>
            <a:t> Implementation and the work on the new website. </a:t>
          </a:r>
        </a:p>
      </dsp:txBody>
      <dsp:txXfrm rot="-5400000">
        <a:off x="1884610" y="87071"/>
        <a:ext cx="8545561" cy="1579139"/>
      </dsp:txXfrm>
    </dsp:sp>
    <dsp:sp modelId="{B3A76017-D697-45CE-B99D-1CC5C26D7372}">
      <dsp:nvSpPr>
        <dsp:cNvPr id="0" name=""/>
        <dsp:cNvSpPr/>
      </dsp:nvSpPr>
      <dsp:spPr>
        <a:xfrm rot="5400000">
          <a:off x="-403845" y="2815301"/>
          <a:ext cx="2692300" cy="1884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/>
        </a:p>
      </dsp:txBody>
      <dsp:txXfrm rot="-5400000">
        <a:off x="0" y="3353761"/>
        <a:ext cx="1884610" cy="807690"/>
      </dsp:txXfrm>
    </dsp:sp>
    <dsp:sp modelId="{A271DBED-9C59-4DD2-90CE-6D45A351349E}">
      <dsp:nvSpPr>
        <dsp:cNvPr id="0" name=""/>
        <dsp:cNvSpPr/>
      </dsp:nvSpPr>
      <dsp:spPr>
        <a:xfrm rot="5400000">
          <a:off x="5269265" y="-849701"/>
          <a:ext cx="1749995" cy="8630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In addition we needed the cash to refund registration fees and pay vendors for the International Convention prior to receiving the insurance settlement.  </a:t>
          </a:r>
        </a:p>
      </dsp:txBody>
      <dsp:txXfrm rot="-5400000">
        <a:off x="1828768" y="2676224"/>
        <a:ext cx="8545561" cy="1579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C5608-A426-4BE7-ADA8-C5E6CFDA597C}">
      <dsp:nvSpPr>
        <dsp:cNvPr id="0" name=""/>
        <dsp:cNvSpPr/>
      </dsp:nvSpPr>
      <dsp:spPr>
        <a:xfrm rot="5400000">
          <a:off x="340819" y="1153867"/>
          <a:ext cx="943617" cy="10742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38358-3ADC-401F-B5CB-EB29EB4C1BBC}">
      <dsp:nvSpPr>
        <dsp:cNvPr id="0" name=""/>
        <dsp:cNvSpPr/>
      </dsp:nvSpPr>
      <dsp:spPr>
        <a:xfrm>
          <a:off x="0" y="118354"/>
          <a:ext cx="1588497" cy="1111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Cut Costs</a:t>
          </a:r>
        </a:p>
      </dsp:txBody>
      <dsp:txXfrm>
        <a:off x="54288" y="172642"/>
        <a:ext cx="1479921" cy="1003320"/>
      </dsp:txXfrm>
    </dsp:sp>
    <dsp:sp modelId="{7E28F1E3-C877-499B-947E-60E748C75BE3}">
      <dsp:nvSpPr>
        <dsp:cNvPr id="0" name=""/>
        <dsp:cNvSpPr/>
      </dsp:nvSpPr>
      <dsp:spPr>
        <a:xfrm>
          <a:off x="1676402" y="152400"/>
          <a:ext cx="6071849" cy="111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2020 expenses were reduced by 1.5M in non personnel cost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Find more innovative ways to keep costs down</a:t>
          </a:r>
        </a:p>
      </dsp:txBody>
      <dsp:txXfrm>
        <a:off x="1676402" y="152400"/>
        <a:ext cx="6071849" cy="1115392"/>
      </dsp:txXfrm>
    </dsp:sp>
    <dsp:sp modelId="{03518102-CE1E-4AB2-923A-1BC4E54C4591}">
      <dsp:nvSpPr>
        <dsp:cNvPr id="0" name=""/>
        <dsp:cNvSpPr/>
      </dsp:nvSpPr>
      <dsp:spPr>
        <a:xfrm rot="5400000">
          <a:off x="1788623" y="2601676"/>
          <a:ext cx="943617" cy="10742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9D2E4-CD0D-4113-B0AC-64B4C363FE8F}">
      <dsp:nvSpPr>
        <dsp:cNvPr id="0" name=""/>
        <dsp:cNvSpPr/>
      </dsp:nvSpPr>
      <dsp:spPr>
        <a:xfrm>
          <a:off x="1418488" y="1524002"/>
          <a:ext cx="1912185" cy="1111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 7</a:t>
          </a:r>
          <a:r>
            <a:rPr lang="en-US" sz="2400" kern="1200" baseline="30000" dirty="0"/>
            <a:t>th</a:t>
          </a:r>
          <a:r>
            <a:rPr lang="en-US" sz="2400" kern="1200" dirty="0"/>
            <a:t> Tradition Support</a:t>
          </a:r>
        </a:p>
      </dsp:txBody>
      <dsp:txXfrm>
        <a:off x="1472776" y="1578290"/>
        <a:ext cx="1803609" cy="1003320"/>
      </dsp:txXfrm>
    </dsp:sp>
    <dsp:sp modelId="{3044EC69-E63A-4145-B007-772A2ABD3B17}">
      <dsp:nvSpPr>
        <dsp:cNvPr id="0" name=""/>
        <dsp:cNvSpPr/>
      </dsp:nvSpPr>
      <dsp:spPr>
        <a:xfrm>
          <a:off x="3316420" y="1611944"/>
          <a:ext cx="5690015" cy="89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Continue to let the fellowship know what is happening at GSO and show how the work to carry the message continues</a:t>
          </a:r>
        </a:p>
      </dsp:txBody>
      <dsp:txXfrm>
        <a:off x="3316420" y="1611944"/>
        <a:ext cx="5690015" cy="898683"/>
      </dsp:txXfrm>
    </dsp:sp>
    <dsp:sp modelId="{3C596F4D-429D-45BA-8EC0-33C88FBDA0A3}">
      <dsp:nvSpPr>
        <dsp:cNvPr id="0" name=""/>
        <dsp:cNvSpPr/>
      </dsp:nvSpPr>
      <dsp:spPr>
        <a:xfrm>
          <a:off x="3338280" y="2715788"/>
          <a:ext cx="1588497" cy="11118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 the Reserve</a:t>
          </a:r>
        </a:p>
      </dsp:txBody>
      <dsp:txXfrm>
        <a:off x="3392568" y="2770076"/>
        <a:ext cx="1479921" cy="1003320"/>
      </dsp:txXfrm>
    </dsp:sp>
    <dsp:sp modelId="{5C752E90-F8E8-45EE-B169-1CAC07FC7794}">
      <dsp:nvSpPr>
        <dsp:cNvPr id="0" name=""/>
        <dsp:cNvSpPr/>
      </dsp:nvSpPr>
      <dsp:spPr>
        <a:xfrm>
          <a:off x="4923004" y="2789381"/>
          <a:ext cx="4670386" cy="89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Develop a plan to insure the reserve fund is adequately funded for future needs</a:t>
          </a:r>
        </a:p>
      </dsp:txBody>
      <dsp:txXfrm>
        <a:off x="4923004" y="2789381"/>
        <a:ext cx="4670386" cy="898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0.93333</cdr:x>
      <cdr:y>0.41333</cdr:y>
    </cdr:from>
    <cdr:to>
      <cdr:x>0.98</cdr:x>
      <cdr:y>0.46667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0" y="2362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0.94</cdr:x>
      <cdr:y>0.42667</cdr:y>
    </cdr:from>
    <cdr:to>
      <cdr:x>0.98</cdr:x>
      <cdr:y>0.48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44200" y="24384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0.52625</cdr:x>
      <cdr:y>0.08061</cdr:y>
    </cdr:from>
    <cdr:to>
      <cdr:x>0.7231</cdr:x>
      <cdr:y>0.12376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648720F-6257-4D07-A2F1-B912374F8C3D}"/>
            </a:ext>
          </a:extLst>
        </cdr:cNvPr>
        <cdr:cNvCxnSpPr/>
      </cdr:nvCxnSpPr>
      <cdr:spPr>
        <a:xfrm xmlns:a="http://schemas.openxmlformats.org/drawingml/2006/main" flipH="1">
          <a:off x="6111241" y="427036"/>
          <a:ext cx="2286000" cy="228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5"/>
            <a:ext cx="3168227" cy="4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t" anchorCtr="0" compatLnSpc="1">
            <a:prstTxWarp prst="textNoShape">
              <a:avLst/>
            </a:prstTxWarp>
          </a:bodyPr>
          <a:lstStyle>
            <a:lvl1pPr defTabSz="963648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70th General Service Conference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1" y="5"/>
            <a:ext cx="3168227" cy="4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t" anchorCtr="0" compatLnSpc="1">
            <a:prstTxWarp prst="textNoShape">
              <a:avLst/>
            </a:prstTxWarp>
          </a:bodyPr>
          <a:lstStyle>
            <a:lvl1pPr algn="r" defTabSz="963648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Wednesday, April 06, 2016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b" anchorCtr="0" compatLnSpc="1">
            <a:prstTxWarp prst="textNoShape">
              <a:avLst/>
            </a:prstTxWarp>
          </a:bodyPr>
          <a:lstStyle>
            <a:lvl1pPr defTabSz="963648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b" anchorCtr="0" compatLnSpc="1">
            <a:prstTxWarp prst="textNoShape">
              <a:avLst/>
            </a:prstTxWarp>
          </a:bodyPr>
          <a:lstStyle>
            <a:lvl1pPr algn="r" defTabSz="963648" eaLnBrk="1" hangingPunct="1">
              <a:defRPr sz="1000" smtClean="0"/>
            </a:lvl1pPr>
          </a:lstStyle>
          <a:p>
            <a:pPr>
              <a:defRPr/>
            </a:pPr>
            <a:fld id="{63DBF0EB-BCAE-475E-85DB-7D6B91521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54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8T18:31:36.672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81 3663 1408,'0'0'640,"0"-24"-640,0 17 640,-5 4-640,5-8 0,-6 4-256,6-7 128,-6-1-128,6 8 128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3-18T18:31:36.672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81 3663 1408,'0'0'640,"0"-24"-640,0 17 640,-5 4-640,5-8 0,-6 4-256,6-7 128,-6-1-128,6 8 128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29T22:48:37.596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14278 4304 4864,'27'0'2432,"-27"0"-2432,0-26 2432,0 26-2688,0 0 128,0 0-896,26 0 0,-26-27 384,0 27 128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29T22:48:37.596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14278 4304 4864,'27'0'2432,"-27"0"-2432,0-26 2432,0 26-2688,0 0 128,0 0-896,26 0 0,-26-27 384,0 27 128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5"/>
            <a:ext cx="3168227" cy="4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t" anchorCtr="0" compatLnSpc="1">
            <a:prstTxWarp prst="textNoShape">
              <a:avLst/>
            </a:prstTxWarp>
          </a:bodyPr>
          <a:lstStyle>
            <a:lvl1pPr algn="r" defTabSz="963648" eaLnBrk="1" hangingPunct="1">
              <a:defRPr sz="900" b="1">
                <a:latin typeface="Arial Rounded MT Bold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Wednesday, April 06,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39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8139" y="4560281"/>
            <a:ext cx="5858933" cy="432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b" anchorCtr="0" compatLnSpc="1">
            <a:prstTxWarp prst="textNoShape">
              <a:avLst/>
            </a:prstTxWarp>
          </a:bodyPr>
          <a:lstStyle>
            <a:lvl1pPr defTabSz="963648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89" tIns="48295" rIns="96589" bIns="48295" numCol="1" anchor="b" anchorCtr="0" compatLnSpc="1">
            <a:prstTxWarp prst="textNoShape">
              <a:avLst/>
            </a:prstTxWarp>
          </a:bodyPr>
          <a:lstStyle>
            <a:lvl1pPr algn="r" defTabSz="963648" eaLnBrk="1" hangingPunct="1">
              <a:defRPr sz="1000" smtClean="0"/>
            </a:lvl1pPr>
          </a:lstStyle>
          <a:p>
            <a:pPr>
              <a:defRPr/>
            </a:pPr>
            <a:fld id="{590CA2D0-7DB8-4012-AC6E-4AA8A3C684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69264" cy="48136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0071434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82862" y="3225839"/>
            <a:ext cx="6670992" cy="1185130"/>
          </a:xfrm>
        </p:spPr>
        <p:txBody>
          <a:bodyPr/>
          <a:lstStyle/>
          <a:p>
            <a:pPr algn="just" defTabSz="948300">
              <a:spcAft>
                <a:spcPts val="617"/>
              </a:spcAft>
              <a:defRPr/>
            </a:pPr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479425"/>
            <a:ext cx="4879975" cy="2744788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966244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533400"/>
            <a:ext cx="6402387" cy="3600450"/>
          </a:xfrm>
          <a:ln/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589941" y="4254194"/>
            <a:ext cx="6324107" cy="1325672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995E5E-1873-4292-B73E-AAD29C7281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7796"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25219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897C39C-E9CF-4162-B530-487544170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922" y="4323304"/>
            <a:ext cx="6448626" cy="7890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E09103E-0F2A-4164-99A3-C83273D02FC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7796"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44314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406177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922" y="4333042"/>
            <a:ext cx="6448626" cy="623412"/>
          </a:xfrm>
        </p:spPr>
        <p:txBody>
          <a:bodyPr/>
          <a:lstStyle/>
          <a:p>
            <a:pPr defTabSz="937796">
              <a:defRPr/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126687-D0DC-49D5-835E-6133F365AB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68556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00089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29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299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5" rIns="96589" bIns="48295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9613" y="550863"/>
            <a:ext cx="3638550" cy="2046287"/>
          </a:xfrm>
          <a:ln/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518313" y="2597557"/>
            <a:ext cx="6135328" cy="2047193"/>
          </a:xfrm>
        </p:spPr>
        <p:txBody>
          <a:bodyPr>
            <a:noAutofit/>
          </a:bodyPr>
          <a:lstStyle/>
          <a:p>
            <a:pPr algn="just"/>
            <a:endParaRPr lang="en-US" sz="800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FA5DA-60B3-4626-A521-D215195F23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768937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5" rIns="96589" bIns="48295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630238"/>
            <a:ext cx="4637087" cy="2608262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683833" y="3319998"/>
            <a:ext cx="6135328" cy="7792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BE1772-C6A0-4BF2-A435-78F076AFF4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658320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5" rIns="96589" bIns="48295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2" y="5"/>
            <a:ext cx="3168227" cy="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5" rIns="96589" bIns="48295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 b="1" dirty="0">
              <a:latin typeface="Arial Rounded MT Bold" panose="020F0704030504030204" pitchFamily="34" charset="0"/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550863"/>
            <a:ext cx="5292725" cy="2976562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589940" y="3595174"/>
            <a:ext cx="6135328" cy="737869"/>
          </a:xfrm>
        </p:spPr>
        <p:txBody>
          <a:bodyPr/>
          <a:lstStyle/>
          <a:p>
            <a:endParaRPr lang="en-US" sz="800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3F0D2A-9108-4F87-B719-CBA9ABFD2D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10628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>
          <a:xfrm>
            <a:off x="282862" y="3225839"/>
            <a:ext cx="6670992" cy="1185130"/>
          </a:xfrm>
        </p:spPr>
        <p:txBody>
          <a:bodyPr/>
          <a:lstStyle/>
          <a:p>
            <a:pPr algn="just" defTabSz="948300">
              <a:spcAft>
                <a:spcPts val="617"/>
              </a:spcAft>
              <a:defRPr/>
            </a:pPr>
            <a:endParaRPr lang="en-US" sz="800" dirty="0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479425"/>
            <a:ext cx="4879975" cy="2744788"/>
          </a:xfrm>
        </p:spPr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6623D172-6D92-4152-89DB-8D67E70DA3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004440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145281" y="9122233"/>
            <a:ext cx="3168227" cy="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5" rIns="96589" bIns="48295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en-US" altLang="en-US" sz="1000" dirty="0"/>
          </a:p>
        </p:txBody>
      </p:sp>
      <p:sp>
        <p:nvSpPr>
          <p:cNvPr id="58372" name="Rectangle 2"/>
          <p:cNvSpPr txBox="1">
            <a:spLocks noGrp="1" noChangeArrowheads="1"/>
          </p:cNvSpPr>
          <p:nvPr/>
        </p:nvSpPr>
        <p:spPr bwMode="auto">
          <a:xfrm>
            <a:off x="2" y="-35972"/>
            <a:ext cx="3168227" cy="4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9" tIns="48295" rIns="96589" bIns="48295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000" b="1" dirty="0">
              <a:latin typeface="Arial Rounded MT Bold" panose="020F0704030504030204" pitchFamily="34" charset="0"/>
            </a:endParaRPr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3038" y="550863"/>
            <a:ext cx="4430712" cy="2492375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728138" y="3044011"/>
            <a:ext cx="6135328" cy="899399"/>
          </a:xfrm>
        </p:spPr>
        <p:txBody>
          <a:bodyPr/>
          <a:lstStyle/>
          <a:p>
            <a:endParaRPr lang="en-US" sz="900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D25925-5BFB-4442-8459-A3AD646D3FA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168164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922" y="4323301"/>
            <a:ext cx="6448626" cy="1100711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5CCF799-30E6-433B-8579-E103DABA48C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702213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36563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8265" y="4039194"/>
            <a:ext cx="6448625" cy="107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12B5465-FEF4-4C41-997C-9A92618BEA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69</a:t>
            </a:r>
            <a:r>
              <a:rPr lang="en-US" baseline="30000" dirty="0"/>
              <a:t>th</a:t>
            </a:r>
            <a:r>
              <a:rPr lang="en-US" dirty="0"/>
              <a:t>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79344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550863"/>
            <a:ext cx="6311900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7010" y="4254190"/>
            <a:ext cx="6661181" cy="1247750"/>
          </a:xfrm>
        </p:spPr>
        <p:txBody>
          <a:bodyPr>
            <a:normAutofit/>
          </a:bodyPr>
          <a:lstStyle/>
          <a:p>
            <a:pPr defTabSz="939503">
              <a:defRPr/>
            </a:pP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949DC83-EAEC-43FE-AC4E-ADF7E3AE67E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69</a:t>
            </a:r>
            <a:r>
              <a:rPr lang="en-US" baseline="30000" dirty="0"/>
              <a:t>th</a:t>
            </a:r>
            <a:r>
              <a:rPr lang="en-US" dirty="0"/>
              <a:t>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313710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963" y="436563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659" y="4177187"/>
            <a:ext cx="6697152" cy="132475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7E18011-7D16-44A9-9B83-804E298C7F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69</a:t>
            </a:r>
            <a:r>
              <a:rPr lang="en-US" baseline="30000" dirty="0"/>
              <a:t>th</a:t>
            </a:r>
            <a:r>
              <a:rPr lang="en-US" dirty="0"/>
              <a:t>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15898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923" y="4323300"/>
            <a:ext cx="6448625" cy="156827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D7AEEAC-C41F-4AD9-87F2-1ABAC59D95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69</a:t>
            </a:r>
            <a:r>
              <a:rPr lang="en-US" baseline="30000" dirty="0"/>
              <a:t>th</a:t>
            </a:r>
            <a:r>
              <a:rPr lang="en-US" dirty="0"/>
              <a:t>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883427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963" y="436563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659" y="4177187"/>
            <a:ext cx="6697152" cy="132475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7E18011-7D16-44A9-9B83-804E298C7FE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69</a:t>
            </a:r>
            <a:r>
              <a:rPr lang="en-US" baseline="30000" dirty="0"/>
              <a:t>th</a:t>
            </a:r>
            <a:r>
              <a:rPr lang="en-US" dirty="0"/>
              <a:t>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083884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54150" y="473075"/>
            <a:ext cx="4205288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8595" y="2930363"/>
            <a:ext cx="6135328" cy="10909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875E23E-B332-4D47-8B98-880CC350FD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69</a:t>
            </a:r>
            <a:r>
              <a:rPr lang="en-US" baseline="30000" dirty="0"/>
              <a:t>th</a:t>
            </a:r>
            <a:r>
              <a:rPr lang="en-US" dirty="0"/>
              <a:t>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586456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143546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800" dirty="0"/>
              <a:t>.  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74254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8060869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0" y="4410971"/>
            <a:ext cx="6285615" cy="38963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E3B4FC1-35A8-4BFA-BBE7-CA1627D3FE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131852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310" y="4410971"/>
            <a:ext cx="6285615" cy="389633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E3B4FC1-35A8-4BFA-BBE7-CA1627D3FE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930993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700088"/>
            <a:ext cx="6342063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8572" y="4268103"/>
            <a:ext cx="6456800" cy="766276"/>
          </a:xfrm>
        </p:spPr>
        <p:txBody>
          <a:bodyPr/>
          <a:lstStyle/>
          <a:p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975" fontAlgn="base">
              <a:spcBef>
                <a:spcPct val="0"/>
              </a:spcBef>
              <a:spcAft>
                <a:spcPct val="0"/>
              </a:spcAft>
              <a:defRPr/>
            </a:pPr>
            <a:fld id="{590CA2D0-7DB8-4012-AC6E-4AA8A3C684B9}" type="slidenum"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52975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CAD9C3F-E284-4A6A-8EFC-7FBDC825343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523498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327" indent="-236327">
              <a:buAutoNum type="arabicPeriod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70th General Service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93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70th General Service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04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Bef>
                <a:spcPct val="55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9C8-E4C7-43FE-8083-6E3AF5184E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99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Bef>
                <a:spcPct val="55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9C8-E4C7-43FE-8083-6E3AF5184E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70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5000"/>
              </a:lnSpc>
              <a:spcBef>
                <a:spcPct val="55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9C8-E4C7-43FE-8083-6E3AF5184E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51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0350" y="550863"/>
            <a:ext cx="4025900" cy="226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1347" y="2816725"/>
            <a:ext cx="6435545" cy="892906"/>
          </a:xfrm>
        </p:spPr>
        <p:txBody>
          <a:bodyPr>
            <a:normAutofit/>
          </a:bodyPr>
          <a:lstStyle/>
          <a:p>
            <a:pPr algn="just">
              <a:spcBef>
                <a:spcPts val="205"/>
              </a:spcBef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0C72FF3-7F8D-4DD6-8540-1F0BC93D1E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77331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40797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1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57124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336593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39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2864" y="4323305"/>
            <a:ext cx="6749474" cy="125656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0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8620FDF-5FA6-4B8F-A7AC-9BFFF312E6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7796">
              <a:defRPr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25508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213" y="692150"/>
            <a:ext cx="6407150" cy="3603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4382" y="4295705"/>
            <a:ext cx="6906438" cy="120623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800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B41400-DBB7-424F-ABEE-A558AACE5A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70th General Service Conference</a:t>
            </a:r>
          </a:p>
        </p:txBody>
      </p:sp>
    </p:spTree>
    <p:extLst>
      <p:ext uri="{BB962C8B-B14F-4D97-AF65-F5344CB8AC3E}">
        <p14:creationId xmlns:p14="http://schemas.microsoft.com/office/powerpoint/2010/main" val="21257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4081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0020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10351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69312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3048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7348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292128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42799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00620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55841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93373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750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7478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89100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62466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95151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88843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11788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48697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3048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6977786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8495902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652295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79136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22327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427934"/>
      </p:ext>
    </p:extLst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959004"/>
      </p:ext>
    </p:extLst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493681"/>
      </p:ext>
    </p:extLst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721603"/>
      </p:ext>
    </p:extLst>
  </p:cSld>
  <p:clrMapOvr>
    <a:masterClrMapping/>
  </p:clrMapOvr>
  <p:transition spd="med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361224"/>
      </p:ext>
    </p:extLst>
  </p:cSld>
  <p:clrMapOvr>
    <a:masterClrMapping/>
  </p:clrMapOvr>
  <p:transition spd="med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342139"/>
      </p:ext>
    </p:extLst>
  </p:cSld>
  <p:clrMapOvr>
    <a:masterClrMapping/>
  </p:clrMapOvr>
  <p:transition spd="med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156813"/>
      </p:ext>
    </p:extLst>
  </p:cSld>
  <p:clrMapOvr>
    <a:masterClrMapping/>
  </p:clrMapOvr>
  <p:transition spd="med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015372"/>
      </p:ext>
    </p:extLst>
  </p:cSld>
  <p:clrMapOvr>
    <a:masterClrMapping/>
  </p:clrMapOvr>
  <p:transition spd="med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4343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4343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643426"/>
      </p:ext>
    </p:extLst>
  </p:cSld>
  <p:clrMapOvr>
    <a:masterClrMapping/>
  </p:clrMapOvr>
  <p:transition spd="med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109728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127737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42437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30480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935616"/>
      </p:ext>
    </p:extLst>
  </p:cSld>
  <p:clrMapOvr>
    <a:masterClrMapping/>
  </p:clrMapOvr>
  <p:transition spd="med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5126186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2F69-43FB-4487-96B4-F2B2DEEFA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CAB5C-0675-44B3-94F0-B6AE0EA80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E3A7-727C-44E5-8158-16CCDA30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B328-3707-453A-8F04-12C4E61E90C9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520D9-1776-4925-BD6D-247B88FF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1EEF8-DAF0-4019-9545-3A7A78B0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59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EA0-491A-49FF-9737-DB0BE352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EA05-D21A-4E1C-8411-66C488A31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19298-F1AD-4187-AFCE-DE5AC64E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8A63-D48E-4AB5-ACFF-53C98E26C819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42FE-1443-4BAE-AC47-8D96A63E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6061-1040-4ED3-AD1B-37CD5C30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9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979A-63E6-4961-A7A8-F9FA3134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5F0E-938E-4002-A38F-1E7DD27E9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83DD-50FA-4840-AD15-699F4265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E210-C036-4BB8-8E62-79CBD4A1DAF1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D06B-8331-4833-8FBA-C84821A6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1CE3-F86B-4CFA-9282-95D8BF0E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71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CD3B-BFB2-4D7A-841D-EDF8D219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B063-DDCD-4321-9AE5-962367F76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5BA27-6FD0-42F2-9D3E-E2C5AFA54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740B-1A4D-41B4-8551-6D930AC8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4236-7486-452E-8D28-492999EDD733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9CC5-8ECE-4FF1-9EB3-614A13B9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1BE18-D03C-43D7-9992-DA0B9224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80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31BA-18FF-428A-84B2-F801A541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2575-4ECD-4700-9810-E026BED3D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19600-9045-4D1A-B7CB-D41AD5B89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F4DAF-71F5-4077-9945-DABA5B594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1D5400-4F96-4A44-9F6A-B2E2C6520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129E2-5D7E-4B33-BBBA-69B91E78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327E-6F08-4CCF-B72A-656882CB31B5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D3296-5F23-4265-B58F-29912971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A8250-3B64-4D78-A750-C23943FF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48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20F9-968B-4442-A023-9C19D743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1AA86-50D0-4F1D-A758-7B0E1886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D9E1-6494-4FB3-98C9-07D89A1766E8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7B9BE-30D6-4D9A-802F-C35AB89D5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7735C-0A59-46CC-9244-A22D52D6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66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FD3D4-C615-476A-8009-92CED556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A47E-B99F-414E-95AF-7F81E94DD68B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88372-3F61-41D0-90DA-6950C9E0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807B-C9F3-4CE9-AF37-76B9050C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1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504B-E4FB-40EC-BA0F-C358250A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22A4-F887-4484-9005-D71927974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AD45A-0AC9-4625-AC87-084091225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C5F4F-774A-499E-BD66-92842CDB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268E-EF13-4ECD-AF54-33357CC2A422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4384B-658C-4040-A9CF-CE8F183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680E4-E404-4369-AD78-61206888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5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3962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8EBF-43A3-40FF-931A-3C326A2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24871-D9ED-44E5-9604-E599BEFA8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50558-686A-47D9-8748-AD070B164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66B14-4160-471B-8FC3-D6DD8650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8EB-D7ED-44AB-B6F3-BA7B2EB16F18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20CE-E27A-477A-9433-2BE87E07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9AB0-38D6-4EAB-A16A-F020E284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E99B-2DD5-45CB-8E9C-55DAA9B5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2FD07-7FCE-481E-99C8-658CAC286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5B489-B7FB-4A89-A83E-C51FACE9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D0A-38BE-4EF0-81FA-DC51EA841430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1B87-ADC2-4ECD-8236-CE7B60A9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4B57E-AE8E-4561-8774-B1DBBEE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7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10022-86B6-433E-A36B-591FBFCB4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6D25C-6F78-411C-9D5D-8B0174DFB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3F19-E842-493C-9983-9BB3D6DE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8F37-B465-4311-984A-8A97608F4BCA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9978F-F14C-4867-8137-652CC4AA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A380-D00F-4CBA-B4EA-153C3CFD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6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30" b="1" i="0">
                <a:solidFill>
                  <a:srgbClr val="3366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2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206"/>
            <a:r>
              <a:rPr lang="en-US" dirty="0"/>
              <a:t>C</a:t>
            </a:r>
            <a:r>
              <a:rPr lang="en-US" spc="-9" dirty="0"/>
              <a:t>ontribution</a:t>
            </a:r>
            <a:r>
              <a:rPr lang="en-US" spc="-4" dirty="0"/>
              <a:t> </a:t>
            </a:r>
            <a:r>
              <a:rPr lang="en-US" dirty="0"/>
              <a:t>Met</a:t>
            </a:r>
            <a:r>
              <a:rPr lang="en-US" spc="-9" dirty="0"/>
              <a:t>hod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2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206"/>
            <a:r>
              <a:rPr lang="en-US" dirty="0"/>
              <a:t>Mail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09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05506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77638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830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3490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ransition spd="med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5ACE-0499-4162-AF48-071B2A343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  <p:sldLayoutId id="2147483814" r:id="rId13"/>
  </p:sldLayoutIdLst>
  <p:transition spd="med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81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ransition spd="med">
    <p:random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B76E5-713F-4B92-A64C-AC800D6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EA123-9738-4961-92E9-6CEAE00E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62464-6F03-4663-9A41-E0006EB81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884C-427C-4989-8B37-C35AB10D2572}" type="datetime1">
              <a:rPr lang="en-US" smtClean="0"/>
              <a:t>9/18/21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14AA-59FF-4C9F-9DE3-F51326C8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746B-EF15-4EED-9B54-1BF597A8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4ACC-3B63-487F-A502-B71A77506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4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wmf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0.png"/><Relationship Id="rId4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customXml" Target="../ink/ink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24600" y="5562600"/>
            <a:ext cx="5334000" cy="1066800"/>
          </a:xfrm>
        </p:spPr>
        <p:txBody>
          <a:bodyPr>
            <a:normAutofit lnSpcReduction="10000"/>
          </a:bodyPr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Kevin Prior, CFA, CPA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Class A (nonalcoholic) Trustee</a:t>
            </a:r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US" altLang="en-US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General Service Board Treasurer</a:t>
            </a:r>
          </a:p>
        </p:txBody>
      </p:sp>
      <p:pic>
        <p:nvPicPr>
          <p:cNvPr id="4099" name="Picture 6" descr="MC90000216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2" y="1929493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7338"/>
            <a:ext cx="12192000" cy="101566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AROUND THE PICNIC</a:t>
            </a:r>
            <a:r>
              <a:rPr lang="en-US" altLang="en-US" sz="60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en-US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TABLE</a:t>
            </a:r>
          </a:p>
        </p:txBody>
      </p:sp>
      <p:pic>
        <p:nvPicPr>
          <p:cNvPr id="4101" name="Picture 7" descr="menu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23608"/>
            <a:ext cx="3193918" cy="161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922964" y="1432580"/>
            <a:ext cx="1065211" cy="1371600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Finance</a:t>
            </a: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2021</a:t>
            </a: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Regional Forums</a:t>
            </a:r>
          </a:p>
          <a:p>
            <a:pPr algn="ctr" eaLnBrk="1" hangingPunct="1">
              <a:defRPr/>
            </a:pPr>
            <a:endParaRPr lang="en-US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-132159" y="1885426"/>
              <a:ext cx="6480" cy="32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34319" y="1883266"/>
                <a:ext cx="11160" cy="36360"/>
              </a:xfrm>
              <a:prstGeom prst="rect">
                <a:avLst/>
              </a:prstGeom>
            </p:spPr>
          </p:pic>
        </mc:Fallback>
      </mc:AlternateContent>
      <p:cxnSp>
        <p:nvCxnSpPr>
          <p:cNvPr id="2" name="Straight Connector 1"/>
          <p:cNvCxnSpPr/>
          <p:nvPr/>
        </p:nvCxnSpPr>
        <p:spPr>
          <a:xfrm>
            <a:off x="5159375" y="2514600"/>
            <a:ext cx="18288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black and white bas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671646" cy="49530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127000">
              <a:srgbClr val="CCECFF"/>
            </a:glow>
            <a:outerShdw blurRad="50800" dist="50800" dir="5400000" algn="ctr" rotWithShape="0">
              <a:srgbClr val="CCECFF"/>
            </a:outerShdw>
          </a:effec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GRATITUDE </a:t>
            </a:r>
          </a:p>
        </p:txBody>
      </p:sp>
      <p:pic>
        <p:nvPicPr>
          <p:cNvPr id="12294" name="Picture 9" descr="dollar bills in a cir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5021873" y="1334845"/>
            <a:ext cx="2400300" cy="15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63400" y="6595615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TRADITION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3"/>
            <a:ext cx="12192000" cy="90853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  <a:cs typeface="Arial" charset="0"/>
              </a:rPr>
              <a:t>7</a:t>
            </a:r>
            <a:r>
              <a:rPr lang="en-US" altLang="en-US" sz="3200" b="1" baseline="30000" dirty="0">
                <a:solidFill>
                  <a:srgbClr val="3366FF"/>
                </a:solidFill>
                <a:latin typeface="Arial Black" panose="020B0A04020102020204" pitchFamily="34" charset="0"/>
                <a:cs typeface="Arial" charset="0"/>
              </a:rPr>
              <a:t>TH </a:t>
            </a:r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  <a:cs typeface="Arial" charset="0"/>
              </a:rPr>
              <a:t>TRADITION – 2020 – $10.26 MILLION</a:t>
            </a:r>
            <a:endParaRPr lang="en-US" sz="3600" b="1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3B1D4C-1A39-49F3-9404-23246C7A28A2}"/>
              </a:ext>
            </a:extLst>
          </p:cNvPr>
          <p:cNvGrpSpPr/>
          <p:nvPr/>
        </p:nvGrpSpPr>
        <p:grpSpPr>
          <a:xfrm>
            <a:off x="1371600" y="1371600"/>
            <a:ext cx="8717729" cy="4334241"/>
            <a:chOff x="1248902" y="873027"/>
            <a:chExt cx="8717729" cy="4334241"/>
          </a:xfrm>
        </p:grpSpPr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8CE84419-795E-43A5-8FCE-DEF5CDB5C1B6}"/>
                </a:ext>
              </a:extLst>
            </p:cNvPr>
            <p:cNvSpPr/>
            <p:nvPr/>
          </p:nvSpPr>
          <p:spPr>
            <a:xfrm>
              <a:off x="1248902" y="3191799"/>
              <a:ext cx="2015469" cy="2015469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D6F304-A7FE-4E31-B79B-6F5700B4FEFF}"/>
                </a:ext>
              </a:extLst>
            </p:cNvPr>
            <p:cNvSpPr/>
            <p:nvPr/>
          </p:nvSpPr>
          <p:spPr>
            <a:xfrm rot="17700000">
              <a:off x="1959063" y="1548780"/>
              <a:ext cx="2505452" cy="1207434"/>
            </a:xfrm>
            <a:custGeom>
              <a:avLst/>
              <a:gdLst>
                <a:gd name="connsiteX0" fmla="*/ 0 w 2505452"/>
                <a:gd name="connsiteY0" fmla="*/ 0 h 1207434"/>
                <a:gd name="connsiteX1" fmla="*/ 2505452 w 2505452"/>
                <a:gd name="connsiteY1" fmla="*/ 0 h 1207434"/>
                <a:gd name="connsiteX2" fmla="*/ 2505452 w 2505452"/>
                <a:gd name="connsiteY2" fmla="*/ 1207434 h 1207434"/>
                <a:gd name="connsiteX3" fmla="*/ 0 w 2505452"/>
                <a:gd name="connsiteY3" fmla="*/ 1207434 h 1207434"/>
                <a:gd name="connsiteX4" fmla="*/ 0 w 2505452"/>
                <a:gd name="connsiteY4" fmla="*/ 0 h 1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452" h="1207434">
                  <a:moveTo>
                    <a:pt x="0" y="0"/>
                  </a:moveTo>
                  <a:lnTo>
                    <a:pt x="2505452" y="0"/>
                  </a:lnTo>
                  <a:lnTo>
                    <a:pt x="2505452" y="1207434"/>
                  </a:lnTo>
                  <a:lnTo>
                    <a:pt x="0" y="1207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19" tIns="0" rIns="0" bIns="-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24,779</a:t>
              </a:r>
              <a:r>
                <a:rPr kumimoji="0" lang="en-US" sz="2400" b="1" i="0" u="none" strike="noStrike" kern="1200" cap="none" spc="0" normalizeH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GROUPS -   $</a:t>
              </a:r>
              <a:r>
                <a:rPr lang="en-US" sz="2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5,970,304</a:t>
              </a:r>
              <a:endPara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F6D1F3D8-5237-4CFE-ADA5-42C000E74BA1}"/>
                </a:ext>
              </a:extLst>
            </p:cNvPr>
            <p:cNvSpPr/>
            <p:nvPr/>
          </p:nvSpPr>
          <p:spPr>
            <a:xfrm>
              <a:off x="3416345" y="3191799"/>
              <a:ext cx="2015469" cy="2015469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8D20BC-320C-4BB4-9E40-7788F622E7D2}"/>
                </a:ext>
              </a:extLst>
            </p:cNvPr>
            <p:cNvSpPr/>
            <p:nvPr/>
          </p:nvSpPr>
          <p:spPr>
            <a:xfrm rot="17700000">
              <a:off x="4069154" y="1458754"/>
              <a:ext cx="2505452" cy="1333997"/>
            </a:xfrm>
            <a:custGeom>
              <a:avLst/>
              <a:gdLst>
                <a:gd name="connsiteX0" fmla="*/ 0 w 2505452"/>
                <a:gd name="connsiteY0" fmla="*/ 0 h 1207434"/>
                <a:gd name="connsiteX1" fmla="*/ 2505452 w 2505452"/>
                <a:gd name="connsiteY1" fmla="*/ 0 h 1207434"/>
                <a:gd name="connsiteX2" fmla="*/ 2505452 w 2505452"/>
                <a:gd name="connsiteY2" fmla="*/ 1207434 h 1207434"/>
                <a:gd name="connsiteX3" fmla="*/ 0 w 2505452"/>
                <a:gd name="connsiteY3" fmla="*/ 1207434 h 1207434"/>
                <a:gd name="connsiteX4" fmla="*/ 0 w 2505452"/>
                <a:gd name="connsiteY4" fmla="*/ 0 h 1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452" h="1207434">
                  <a:moveTo>
                    <a:pt x="0" y="0"/>
                  </a:moveTo>
                  <a:lnTo>
                    <a:pt x="2505452" y="0"/>
                  </a:lnTo>
                  <a:lnTo>
                    <a:pt x="2505452" y="1207434"/>
                  </a:lnTo>
                  <a:lnTo>
                    <a:pt x="0" y="1207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19" tIns="0" rIns="0" bIns="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INDIVIDUALS -$</a:t>
              </a:r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4,286,383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CB83BEA0-5AB0-4614-8977-E624E39F2CDD}"/>
                </a:ext>
              </a:extLst>
            </p:cNvPr>
            <p:cNvSpPr/>
            <p:nvPr/>
          </p:nvSpPr>
          <p:spPr>
            <a:xfrm>
              <a:off x="5583788" y="3191799"/>
              <a:ext cx="2015469" cy="2015469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2F8059-A485-43F8-B316-13F8437B453C}"/>
                </a:ext>
              </a:extLst>
            </p:cNvPr>
            <p:cNvSpPr/>
            <p:nvPr/>
          </p:nvSpPr>
          <p:spPr>
            <a:xfrm rot="17700000">
              <a:off x="6293949" y="1548780"/>
              <a:ext cx="2505452" cy="1207434"/>
            </a:xfrm>
            <a:custGeom>
              <a:avLst/>
              <a:gdLst>
                <a:gd name="connsiteX0" fmla="*/ 0 w 2505452"/>
                <a:gd name="connsiteY0" fmla="*/ 0 h 1207434"/>
                <a:gd name="connsiteX1" fmla="*/ 2505452 w 2505452"/>
                <a:gd name="connsiteY1" fmla="*/ 0 h 1207434"/>
                <a:gd name="connsiteX2" fmla="*/ 2505452 w 2505452"/>
                <a:gd name="connsiteY2" fmla="*/ 1207434 h 1207434"/>
                <a:gd name="connsiteX3" fmla="*/ 0 w 2505452"/>
                <a:gd name="connsiteY3" fmla="*/ 1207434 h 1207434"/>
                <a:gd name="connsiteX4" fmla="*/ 0 w 2505452"/>
                <a:gd name="connsiteY4" fmla="*/ 0 h 1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452" h="1207434">
                  <a:moveTo>
                    <a:pt x="0" y="0"/>
                  </a:moveTo>
                  <a:lnTo>
                    <a:pt x="2505452" y="0"/>
                  </a:lnTo>
                  <a:lnTo>
                    <a:pt x="2505452" y="1207434"/>
                  </a:lnTo>
                  <a:lnTo>
                    <a:pt x="0" y="1207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0" tIns="0" rIns="-1" bIns="-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TOTAL 7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TRADITION $</a:t>
              </a:r>
              <a:r>
                <a:rPr lang="en-US" sz="2400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10,256,687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7BE48D6F-4E18-44B9-8820-6512F81A8254}"/>
                </a:ext>
              </a:extLst>
            </p:cNvPr>
            <p:cNvSpPr/>
            <p:nvPr/>
          </p:nvSpPr>
          <p:spPr>
            <a:xfrm>
              <a:off x="7751231" y="3191799"/>
              <a:ext cx="2015469" cy="2015469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7391FE-A1C8-4BA5-8389-D93348506CC2}"/>
                </a:ext>
              </a:extLst>
            </p:cNvPr>
            <p:cNvSpPr/>
            <p:nvPr/>
          </p:nvSpPr>
          <p:spPr>
            <a:xfrm>
              <a:off x="7421102" y="3616227"/>
              <a:ext cx="2545529" cy="1362620"/>
            </a:xfrm>
            <a:custGeom>
              <a:avLst/>
              <a:gdLst>
                <a:gd name="connsiteX0" fmla="*/ 0 w 2505452"/>
                <a:gd name="connsiteY0" fmla="*/ 0 h 1207434"/>
                <a:gd name="connsiteX1" fmla="*/ 2505452 w 2505452"/>
                <a:gd name="connsiteY1" fmla="*/ 0 h 1207434"/>
                <a:gd name="connsiteX2" fmla="*/ 2505452 w 2505452"/>
                <a:gd name="connsiteY2" fmla="*/ 1207434 h 1207434"/>
                <a:gd name="connsiteX3" fmla="*/ 0 w 2505452"/>
                <a:gd name="connsiteY3" fmla="*/ 1207434 h 1207434"/>
                <a:gd name="connsiteX4" fmla="*/ 0 w 2505452"/>
                <a:gd name="connsiteY4" fmla="*/ 0 h 1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452" h="1207434">
                  <a:moveTo>
                    <a:pt x="0" y="0"/>
                  </a:moveTo>
                  <a:lnTo>
                    <a:pt x="2505452" y="0"/>
                  </a:lnTo>
                  <a:lnTo>
                    <a:pt x="2505452" y="1207434"/>
                  </a:lnTo>
                  <a:lnTo>
                    <a:pt x="0" y="12074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19" tIns="0" rIns="0" bIns="-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CONSECUTIVE</a:t>
              </a:r>
            </a:p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RECORD 7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TRADITON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84693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8F1-1B3C-46CE-8603-F9B37329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Arial Black" panose="020B0A04020102020204" pitchFamily="34" charset="0"/>
                <a:cs typeface="Arial" charset="0"/>
              </a:rPr>
              <a:t>IMPACT OF PANDEMIC ON 7</a:t>
            </a:r>
            <a:r>
              <a:rPr lang="en-US" sz="3200" b="1" baseline="30000" dirty="0">
                <a:solidFill>
                  <a:srgbClr val="3366FF"/>
                </a:solidFill>
                <a:latin typeface="Arial Black" panose="020B0A04020102020204" pitchFamily="34" charset="0"/>
                <a:cs typeface="Arial" charset="0"/>
              </a:rPr>
              <a:t>TH</a:t>
            </a:r>
            <a:r>
              <a:rPr lang="en-US" sz="3200" b="1" dirty="0">
                <a:solidFill>
                  <a:srgbClr val="3366FF"/>
                </a:solidFill>
                <a:latin typeface="Arial Black" panose="020B0A04020102020204" pitchFamily="34" charset="0"/>
                <a:cs typeface="Arial" charset="0"/>
              </a:rPr>
              <a:t> TRADITION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0D1CB3-C4DF-4B09-B9ED-39A61A59E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742757"/>
              </p:ext>
            </p:extLst>
          </p:nvPr>
        </p:nvGraphicFramePr>
        <p:xfrm>
          <a:off x="838199" y="1825625"/>
          <a:ext cx="792480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628">
                  <a:extLst>
                    <a:ext uri="{9D8B030D-6E8A-4147-A177-3AD203B41FA5}">
                      <a16:colId xmlns:a16="http://schemas.microsoft.com/office/drawing/2014/main" val="1124027003"/>
                    </a:ext>
                  </a:extLst>
                </a:gridCol>
                <a:gridCol w="1545773">
                  <a:extLst>
                    <a:ext uri="{9D8B030D-6E8A-4147-A177-3AD203B41FA5}">
                      <a16:colId xmlns:a16="http://schemas.microsoft.com/office/drawing/2014/main" val="288674966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80230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96839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contributed by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94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groups 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66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of groups contributing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8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group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$238.95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$245.94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972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9810C-8908-48C0-BE7A-E8EB37CD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F0C2AC7-EC8E-4CB0-95F3-8B99C19B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30157"/>
              </p:ext>
            </p:extLst>
          </p:nvPr>
        </p:nvGraphicFramePr>
        <p:xfrm>
          <a:off x="838200" y="4191000"/>
          <a:ext cx="79247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800">
                  <a:extLst>
                    <a:ext uri="{9D8B030D-6E8A-4147-A177-3AD203B41FA5}">
                      <a16:colId xmlns:a16="http://schemas.microsoft.com/office/drawing/2014/main" val="2198036459"/>
                    </a:ext>
                  </a:extLst>
                </a:gridCol>
                <a:gridCol w="1540600">
                  <a:extLst>
                    <a:ext uri="{9D8B030D-6E8A-4147-A177-3AD203B41FA5}">
                      <a16:colId xmlns:a16="http://schemas.microsoft.com/office/drawing/2014/main" val="945406608"/>
                    </a:ext>
                  </a:extLst>
                </a:gridCol>
                <a:gridCol w="1676398">
                  <a:extLst>
                    <a:ext uri="{9D8B030D-6E8A-4147-A177-3AD203B41FA5}">
                      <a16:colId xmlns:a16="http://schemas.microsoft.com/office/drawing/2014/main" val="4085726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52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contributed by 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5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capita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8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5842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</a:rPr>
              <a:t>7</a:t>
            </a:r>
            <a:r>
              <a:rPr kumimoji="0" lang="en-US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</a:rPr>
              <a:t>TH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</a:rPr>
              <a:t> TRADITION SELF-SUPPORT – 2010 – 2020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735250"/>
              </p:ext>
            </p:extLst>
          </p:nvPr>
        </p:nvGraphicFramePr>
        <p:xfrm>
          <a:off x="304800" y="762000"/>
          <a:ext cx="11658600" cy="541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7965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8325-2F1A-482D-A99A-09E0B3EB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GROWTH OF ON-LINE CONTRIBUTIONS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2010 – 2020</a:t>
            </a:r>
            <a:endParaRPr lang="en-US" sz="2800" b="1" dirty="0">
              <a:solidFill>
                <a:srgbClr val="3366FF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66BE9B-5666-4640-8D78-6A0D624E6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611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FCEC2-6921-4948-9C59-856DD985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5ACE-0499-4162-AF48-071B2A343F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5865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236" y="134471"/>
            <a:ext cx="1129552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5079" algn="r"/>
            <a:r>
              <a:rPr sz="706" spc="-4" dirty="0">
                <a:latin typeface="Arial"/>
                <a:cs typeface="Arial"/>
              </a:rPr>
              <a:t>/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235" y="134470"/>
            <a:ext cx="0" cy="6589059"/>
          </a:xfrm>
          <a:custGeom>
            <a:avLst/>
            <a:gdLst/>
            <a:ahLst/>
            <a:cxnLst/>
            <a:rect l="l" t="t" r="r" b="b"/>
            <a:pathLst>
              <a:path h="7467600">
                <a:moveTo>
                  <a:pt x="0" y="0"/>
                </a:moveTo>
                <a:lnTo>
                  <a:pt x="0" y="746759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448236" y="684118"/>
            <a:ext cx="11295529" cy="5930153"/>
          </a:xfrm>
          <a:custGeom>
            <a:avLst/>
            <a:gdLst/>
            <a:ahLst/>
            <a:cxnLst/>
            <a:rect l="l" t="t" r="r" b="b"/>
            <a:pathLst>
              <a:path w="12801600" h="6720840">
                <a:moveTo>
                  <a:pt x="0" y="0"/>
                </a:moveTo>
                <a:lnTo>
                  <a:pt x="12801598" y="0"/>
                </a:lnTo>
                <a:lnTo>
                  <a:pt x="12801598" y="6720839"/>
                </a:lnTo>
                <a:lnTo>
                  <a:pt x="0" y="672083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448235" y="684118"/>
            <a:ext cx="8683438" cy="2965076"/>
          </a:xfrm>
          <a:custGeom>
            <a:avLst/>
            <a:gdLst/>
            <a:ahLst/>
            <a:cxnLst/>
            <a:rect l="l" t="t" r="r" b="b"/>
            <a:pathLst>
              <a:path w="9841230" h="3360420">
                <a:moveTo>
                  <a:pt x="0" y="0"/>
                </a:moveTo>
                <a:lnTo>
                  <a:pt x="9841228" y="0"/>
                </a:lnTo>
                <a:lnTo>
                  <a:pt x="9841228" y="3360419"/>
                </a:lnTo>
                <a:lnTo>
                  <a:pt x="0" y="336041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 txBox="1"/>
          <p:nvPr/>
        </p:nvSpPr>
        <p:spPr>
          <a:xfrm>
            <a:off x="3915312" y="729713"/>
            <a:ext cx="1749238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Contribution </a:t>
            </a:r>
            <a:r>
              <a:rPr sz="1279" b="1" spc="-79" dirty="0">
                <a:solidFill>
                  <a:srgbClr val="3366FF"/>
                </a:solidFill>
                <a:latin typeface="Arial Black"/>
                <a:cs typeface="Arial Black"/>
              </a:rPr>
              <a:t>T</a:t>
            </a:r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otals</a:t>
            </a:r>
            <a:endParaRPr sz="1279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648" y="1207111"/>
            <a:ext cx="1108262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Paci</a:t>
            </a:r>
            <a:r>
              <a:rPr sz="927" spc="-4" dirty="0">
                <a:latin typeface="Arial"/>
                <a:cs typeface="Arial"/>
              </a:rPr>
              <a:t>fic </a:t>
            </a:r>
            <a:r>
              <a:rPr sz="927" dirty="0">
                <a:latin typeface="Arial"/>
                <a:cs typeface="Arial"/>
              </a:rPr>
              <a:t>Uni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0124" y="1505712"/>
            <a:ext cx="1271307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dirty="0">
                <a:latin typeface="Arial"/>
                <a:cs typeface="Arial"/>
              </a:rPr>
              <a:t>Nor</a:t>
            </a:r>
            <a:r>
              <a:rPr sz="927" spc="-4" dirty="0">
                <a:latin typeface="Arial"/>
                <a:cs typeface="Arial"/>
              </a:rPr>
              <a:t>theast </a:t>
            </a:r>
            <a:r>
              <a:rPr sz="927" dirty="0">
                <a:latin typeface="Arial"/>
                <a:cs typeface="Arial"/>
              </a:rPr>
              <a:t>Uni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0365" y="1804313"/>
            <a:ext cx="129147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Sou</a:t>
            </a:r>
            <a:r>
              <a:rPr sz="927" spc="-4" dirty="0">
                <a:latin typeface="Arial"/>
                <a:cs typeface="Arial"/>
              </a:rPr>
              <a:t>theast </a:t>
            </a:r>
            <a:r>
              <a:rPr sz="927" dirty="0">
                <a:latin typeface="Arial"/>
                <a:cs typeface="Arial"/>
              </a:rPr>
              <a:t>Uni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0837" y="2102913"/>
            <a:ext cx="131108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Sou</a:t>
            </a:r>
            <a:r>
              <a:rPr sz="927" spc="-4" dirty="0">
                <a:latin typeface="Arial"/>
                <a:cs typeface="Arial"/>
              </a:rPr>
              <a:t>thwest </a:t>
            </a:r>
            <a:r>
              <a:rPr sz="927" dirty="0">
                <a:latin typeface="Arial"/>
                <a:cs typeface="Arial"/>
              </a:rPr>
              <a:t>Uni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2848" y="2401515"/>
            <a:ext cx="140857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Eas</a:t>
            </a:r>
            <a:r>
              <a:rPr sz="927" spc="-4" dirty="0">
                <a:latin typeface="Arial"/>
                <a:cs typeface="Arial"/>
              </a:rPr>
              <a:t>t </a:t>
            </a:r>
            <a:r>
              <a:rPr sz="927" dirty="0">
                <a:latin typeface="Arial"/>
                <a:cs typeface="Arial"/>
              </a:rPr>
              <a:t>Cen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ral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Uni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2406" y="2700115"/>
            <a:ext cx="143939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26" dirty="0">
                <a:latin typeface="Arial"/>
                <a:cs typeface="Arial"/>
              </a:rPr>
              <a:t>W</a:t>
            </a:r>
            <a:r>
              <a:rPr sz="927" dirty="0">
                <a:latin typeface="Arial"/>
                <a:cs typeface="Arial"/>
              </a:rPr>
              <a:t>es</a:t>
            </a:r>
            <a:r>
              <a:rPr sz="927" spc="-4" dirty="0">
                <a:latin typeface="Arial"/>
                <a:cs typeface="Arial"/>
              </a:rPr>
              <a:t>t </a:t>
            </a:r>
            <a:r>
              <a:rPr sz="927" dirty="0">
                <a:latin typeface="Arial"/>
                <a:cs typeface="Arial"/>
              </a:rPr>
              <a:t>Cen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ral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Uni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8855" y="2998717"/>
            <a:ext cx="87293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Eas</a:t>
            </a:r>
            <a:r>
              <a:rPr sz="927" spc="-4" dirty="0">
                <a:latin typeface="Arial"/>
                <a:cs typeface="Arial"/>
              </a:rPr>
              <a:t>tern </a:t>
            </a:r>
            <a:r>
              <a:rPr sz="927" dirty="0">
                <a:latin typeface="Arial"/>
                <a:cs typeface="Arial"/>
              </a:rPr>
              <a:t>Canada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8414" y="3297317"/>
            <a:ext cx="90319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26" dirty="0">
                <a:latin typeface="Arial"/>
                <a:cs typeface="Arial"/>
              </a:rPr>
              <a:t>W</a:t>
            </a:r>
            <a:r>
              <a:rPr sz="927" dirty="0">
                <a:latin typeface="Arial"/>
                <a:cs typeface="Arial"/>
              </a:rPr>
              <a:t>es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ern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Canada</a:t>
            </a:r>
          </a:p>
        </p:txBody>
      </p:sp>
      <p:sp>
        <p:nvSpPr>
          <p:cNvPr id="15" name="object 15"/>
          <p:cNvSpPr/>
          <p:nvPr/>
        </p:nvSpPr>
        <p:spPr>
          <a:xfrm>
            <a:off x="2089617" y="1156545"/>
            <a:ext cx="6400240" cy="117101"/>
          </a:xfrm>
          <a:custGeom>
            <a:avLst/>
            <a:gdLst/>
            <a:ahLst/>
            <a:cxnLst/>
            <a:rect l="l" t="t" r="r" b="b"/>
            <a:pathLst>
              <a:path w="7253605" h="132715">
                <a:moveTo>
                  <a:pt x="0" y="0"/>
                </a:moveTo>
                <a:lnTo>
                  <a:pt x="7253314" y="0"/>
                </a:lnTo>
                <a:lnTo>
                  <a:pt x="7253314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2089617" y="1455146"/>
            <a:ext cx="5481357" cy="117101"/>
          </a:xfrm>
          <a:custGeom>
            <a:avLst/>
            <a:gdLst/>
            <a:ahLst/>
            <a:cxnLst/>
            <a:rect l="l" t="t" r="r" b="b"/>
            <a:pathLst>
              <a:path w="6212205" h="132714">
                <a:moveTo>
                  <a:pt x="0" y="0"/>
                </a:moveTo>
                <a:lnTo>
                  <a:pt x="6211766" y="0"/>
                </a:lnTo>
                <a:lnTo>
                  <a:pt x="6211766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2089617" y="1753747"/>
            <a:ext cx="4585447" cy="117101"/>
          </a:xfrm>
          <a:custGeom>
            <a:avLst/>
            <a:gdLst/>
            <a:ahLst/>
            <a:cxnLst/>
            <a:rect l="l" t="t" r="r" b="b"/>
            <a:pathLst>
              <a:path w="5196840" h="132714">
                <a:moveTo>
                  <a:pt x="0" y="0"/>
                </a:moveTo>
                <a:lnTo>
                  <a:pt x="5196566" y="0"/>
                </a:lnTo>
                <a:lnTo>
                  <a:pt x="5196566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2089617" y="2052347"/>
            <a:ext cx="2347632" cy="117101"/>
          </a:xfrm>
          <a:custGeom>
            <a:avLst/>
            <a:gdLst/>
            <a:ahLst/>
            <a:cxnLst/>
            <a:rect l="l" t="t" r="r" b="b"/>
            <a:pathLst>
              <a:path w="2660650" h="132714">
                <a:moveTo>
                  <a:pt x="0" y="0"/>
                </a:moveTo>
                <a:lnTo>
                  <a:pt x="2660286" y="0"/>
                </a:lnTo>
                <a:lnTo>
                  <a:pt x="2660286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2089617" y="2350949"/>
            <a:ext cx="1899397" cy="117101"/>
          </a:xfrm>
          <a:custGeom>
            <a:avLst/>
            <a:gdLst/>
            <a:ahLst/>
            <a:cxnLst/>
            <a:rect l="l" t="t" r="r" b="b"/>
            <a:pathLst>
              <a:path w="2152650" h="132714">
                <a:moveTo>
                  <a:pt x="0" y="0"/>
                </a:moveTo>
                <a:lnTo>
                  <a:pt x="2152143" y="0"/>
                </a:lnTo>
                <a:lnTo>
                  <a:pt x="2152143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2089616" y="2649550"/>
            <a:ext cx="1312209" cy="117101"/>
          </a:xfrm>
          <a:custGeom>
            <a:avLst/>
            <a:gdLst/>
            <a:ahLst/>
            <a:cxnLst/>
            <a:rect l="l" t="t" r="r" b="b"/>
            <a:pathLst>
              <a:path w="1487170" h="132714">
                <a:moveTo>
                  <a:pt x="0" y="0"/>
                </a:moveTo>
                <a:lnTo>
                  <a:pt x="1486988" y="0"/>
                </a:lnTo>
                <a:lnTo>
                  <a:pt x="1486988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2089617" y="2948150"/>
            <a:ext cx="1244413" cy="117101"/>
          </a:xfrm>
          <a:custGeom>
            <a:avLst/>
            <a:gdLst/>
            <a:ahLst/>
            <a:cxnLst/>
            <a:rect l="l" t="t" r="r" b="b"/>
            <a:pathLst>
              <a:path w="1410335" h="132714">
                <a:moveTo>
                  <a:pt x="0" y="0"/>
                </a:moveTo>
                <a:lnTo>
                  <a:pt x="1409965" y="0"/>
                </a:lnTo>
                <a:lnTo>
                  <a:pt x="1409965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2089616" y="3246751"/>
            <a:ext cx="781050" cy="117101"/>
          </a:xfrm>
          <a:custGeom>
            <a:avLst/>
            <a:gdLst/>
            <a:ahLst/>
            <a:cxnLst/>
            <a:rect l="l" t="t" r="r" b="b"/>
            <a:pathLst>
              <a:path w="885189" h="132714">
                <a:moveTo>
                  <a:pt x="0" y="0"/>
                </a:moveTo>
                <a:lnTo>
                  <a:pt x="884888" y="0"/>
                </a:lnTo>
                <a:lnTo>
                  <a:pt x="884888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/>
          <p:nvPr/>
        </p:nvSpPr>
        <p:spPr>
          <a:xfrm>
            <a:off x="2089617" y="1273270"/>
            <a:ext cx="1593476" cy="117101"/>
          </a:xfrm>
          <a:custGeom>
            <a:avLst/>
            <a:gdLst/>
            <a:ahLst/>
            <a:cxnLst/>
            <a:rect l="l" t="t" r="r" b="b"/>
            <a:pathLst>
              <a:path w="1805939" h="132715">
                <a:moveTo>
                  <a:pt x="0" y="0"/>
                </a:moveTo>
                <a:lnTo>
                  <a:pt x="1805688" y="0"/>
                </a:lnTo>
                <a:lnTo>
                  <a:pt x="1805688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4" name="object 24"/>
          <p:cNvSpPr/>
          <p:nvPr/>
        </p:nvSpPr>
        <p:spPr>
          <a:xfrm>
            <a:off x="2089616" y="1571872"/>
            <a:ext cx="1159809" cy="117101"/>
          </a:xfrm>
          <a:custGeom>
            <a:avLst/>
            <a:gdLst/>
            <a:ahLst/>
            <a:cxnLst/>
            <a:rect l="l" t="t" r="r" b="b"/>
            <a:pathLst>
              <a:path w="1314450" h="132714">
                <a:moveTo>
                  <a:pt x="0" y="0"/>
                </a:moveTo>
                <a:lnTo>
                  <a:pt x="1314206" y="0"/>
                </a:lnTo>
                <a:lnTo>
                  <a:pt x="1314206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2089617" y="1870472"/>
            <a:ext cx="983876" cy="117101"/>
          </a:xfrm>
          <a:custGeom>
            <a:avLst/>
            <a:gdLst/>
            <a:ahLst/>
            <a:cxnLst/>
            <a:rect l="l" t="t" r="r" b="b"/>
            <a:pathLst>
              <a:path w="1115060" h="132714">
                <a:moveTo>
                  <a:pt x="0" y="0"/>
                </a:moveTo>
                <a:lnTo>
                  <a:pt x="1114756" y="0"/>
                </a:lnTo>
                <a:lnTo>
                  <a:pt x="1114756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2089617" y="2169073"/>
            <a:ext cx="468966" cy="117101"/>
          </a:xfrm>
          <a:custGeom>
            <a:avLst/>
            <a:gdLst/>
            <a:ahLst/>
            <a:cxnLst/>
            <a:rect l="l" t="t" r="r" b="b"/>
            <a:pathLst>
              <a:path w="531494" h="132714">
                <a:moveTo>
                  <a:pt x="0" y="0"/>
                </a:moveTo>
                <a:lnTo>
                  <a:pt x="531475" y="0"/>
                </a:lnTo>
                <a:lnTo>
                  <a:pt x="531475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2089617" y="2467675"/>
            <a:ext cx="453278" cy="117101"/>
          </a:xfrm>
          <a:custGeom>
            <a:avLst/>
            <a:gdLst/>
            <a:ahLst/>
            <a:cxnLst/>
            <a:rect l="l" t="t" r="r" b="b"/>
            <a:pathLst>
              <a:path w="513714" h="132714">
                <a:moveTo>
                  <a:pt x="0" y="0"/>
                </a:moveTo>
                <a:lnTo>
                  <a:pt x="513240" y="0"/>
                </a:lnTo>
                <a:lnTo>
                  <a:pt x="513240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/>
          <p:nvPr/>
        </p:nvSpPr>
        <p:spPr>
          <a:xfrm>
            <a:off x="2089617" y="2766275"/>
            <a:ext cx="219635" cy="117101"/>
          </a:xfrm>
          <a:custGeom>
            <a:avLst/>
            <a:gdLst/>
            <a:ahLst/>
            <a:cxnLst/>
            <a:rect l="l" t="t" r="r" b="b"/>
            <a:pathLst>
              <a:path w="248919" h="132714">
                <a:moveTo>
                  <a:pt x="0" y="0"/>
                </a:moveTo>
                <a:lnTo>
                  <a:pt x="248913" y="0"/>
                </a:lnTo>
                <a:lnTo>
                  <a:pt x="248913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9" name="object 29"/>
          <p:cNvSpPr/>
          <p:nvPr/>
        </p:nvSpPr>
        <p:spPr>
          <a:xfrm>
            <a:off x="2089617" y="3064876"/>
            <a:ext cx="102534" cy="117101"/>
          </a:xfrm>
          <a:custGeom>
            <a:avLst/>
            <a:gdLst/>
            <a:ahLst/>
            <a:cxnLst/>
            <a:rect l="l" t="t" r="r" b="b"/>
            <a:pathLst>
              <a:path w="116205" h="132714">
                <a:moveTo>
                  <a:pt x="0" y="0"/>
                </a:moveTo>
                <a:lnTo>
                  <a:pt x="115645" y="0"/>
                </a:lnTo>
                <a:lnTo>
                  <a:pt x="115645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/>
          <p:nvPr/>
        </p:nvSpPr>
        <p:spPr>
          <a:xfrm>
            <a:off x="2089617" y="3363477"/>
            <a:ext cx="99732" cy="117101"/>
          </a:xfrm>
          <a:custGeom>
            <a:avLst/>
            <a:gdLst/>
            <a:ahLst/>
            <a:cxnLst/>
            <a:rect l="l" t="t" r="r" b="b"/>
            <a:pathLst>
              <a:path w="113030" h="132714">
                <a:moveTo>
                  <a:pt x="0" y="0"/>
                </a:moveTo>
                <a:lnTo>
                  <a:pt x="112691" y="0"/>
                </a:lnTo>
                <a:lnTo>
                  <a:pt x="112691" y="132289"/>
                </a:lnTo>
                <a:lnTo>
                  <a:pt x="0" y="132289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8546348" y="1161133"/>
            <a:ext cx="55245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$2,204,629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29977" y="1459734"/>
            <a:ext cx="55245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$1,888,053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4213" y="1758335"/>
            <a:ext cx="552450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$1,579,485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96319" y="2056936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$808,588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47959" y="2355536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$654,139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61056" y="2654137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$451,967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93095" y="2952738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$428,556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29792" y="3251339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$268,960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42263" y="1277859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$548,835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08602" y="1576460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$399,450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32616" y="1875061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$338,828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17957" y="2173661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$161,541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01867" y="2472263"/>
            <a:ext cx="4644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$155,998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68637" y="2770863"/>
            <a:ext cx="405653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$75,657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51048" y="3069464"/>
            <a:ext cx="405653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$35,150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48441" y="3368066"/>
            <a:ext cx="405653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$34,252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8235" y="3649195"/>
            <a:ext cx="8683438" cy="2965076"/>
          </a:xfrm>
          <a:custGeom>
            <a:avLst/>
            <a:gdLst/>
            <a:ahLst/>
            <a:cxnLst/>
            <a:rect l="l" t="t" r="r" b="b"/>
            <a:pathLst>
              <a:path w="9841230" h="3360420">
                <a:moveTo>
                  <a:pt x="0" y="0"/>
                </a:moveTo>
                <a:lnTo>
                  <a:pt x="9841228" y="0"/>
                </a:lnTo>
                <a:lnTo>
                  <a:pt x="9841228" y="3360419"/>
                </a:lnTo>
                <a:lnTo>
                  <a:pt x="0" y="336041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8" name="object 48"/>
          <p:cNvSpPr txBox="1"/>
          <p:nvPr/>
        </p:nvSpPr>
        <p:spPr>
          <a:xfrm>
            <a:off x="3676358" y="3694788"/>
            <a:ext cx="2227169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b="1" spc="9" dirty="0">
                <a:solidFill>
                  <a:srgbClr val="3366FF"/>
                </a:solidFill>
                <a:latin typeface="Arial Black"/>
                <a:cs typeface="Arial Black"/>
              </a:rPr>
              <a:t>Number</a:t>
            </a:r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 of Contributions</a:t>
            </a:r>
            <a:endParaRPr sz="1279" dirty="0">
              <a:latin typeface="Arial Black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3648" y="4148398"/>
            <a:ext cx="1108262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Paci</a:t>
            </a:r>
            <a:r>
              <a:rPr sz="927" spc="-4" dirty="0">
                <a:latin typeface="Arial"/>
                <a:cs typeface="Arial"/>
              </a:rPr>
              <a:t>fi</a:t>
            </a:r>
            <a:r>
              <a:rPr sz="927" spc="-9" dirty="0">
                <a:latin typeface="Arial"/>
                <a:cs typeface="Arial"/>
              </a:rPr>
              <a:t>c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spc="-9" dirty="0">
                <a:latin typeface="Arial"/>
                <a:cs typeface="Arial"/>
              </a:rPr>
              <a:t>U</a:t>
            </a:r>
            <a:r>
              <a:rPr sz="927" dirty="0">
                <a:latin typeface="Arial"/>
                <a:cs typeface="Arial"/>
              </a:rPr>
              <a:t>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9" dirty="0">
                <a:latin typeface="Arial"/>
                <a:cs typeface="Arial"/>
              </a:rPr>
              <a:t>s</a:t>
            </a:r>
            <a:endParaRPr sz="927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0124" y="4417241"/>
            <a:ext cx="1271307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No</a:t>
            </a:r>
            <a:r>
              <a:rPr sz="927" spc="-4" dirty="0">
                <a:latin typeface="Arial"/>
                <a:cs typeface="Arial"/>
              </a:rPr>
              <a:t>rtheast </a:t>
            </a:r>
            <a:r>
              <a:rPr sz="927" spc="-9" dirty="0">
                <a:latin typeface="Arial"/>
                <a:cs typeface="Arial"/>
              </a:rPr>
              <a:t>U</a:t>
            </a:r>
            <a:r>
              <a:rPr sz="927" dirty="0">
                <a:latin typeface="Arial"/>
                <a:cs typeface="Arial"/>
              </a:rPr>
              <a:t>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9" dirty="0">
                <a:latin typeface="Arial"/>
                <a:cs typeface="Arial"/>
              </a:rPr>
              <a:t>s</a:t>
            </a:r>
            <a:endParaRPr sz="927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0365" y="4686085"/>
            <a:ext cx="129147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Sou</a:t>
            </a:r>
            <a:r>
              <a:rPr sz="927" spc="-4" dirty="0">
                <a:latin typeface="Arial"/>
                <a:cs typeface="Arial"/>
              </a:rPr>
              <a:t>theast </a:t>
            </a:r>
            <a:r>
              <a:rPr sz="927" spc="-9" dirty="0">
                <a:latin typeface="Arial"/>
                <a:cs typeface="Arial"/>
              </a:rPr>
              <a:t>U</a:t>
            </a:r>
            <a:r>
              <a:rPr sz="927" dirty="0">
                <a:latin typeface="Arial"/>
                <a:cs typeface="Arial"/>
              </a:rPr>
              <a:t>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9" dirty="0">
                <a:latin typeface="Arial"/>
                <a:cs typeface="Arial"/>
              </a:rPr>
              <a:t>s</a:t>
            </a:r>
            <a:endParaRPr sz="927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2848" y="4954929"/>
            <a:ext cx="140857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Ea</a:t>
            </a:r>
            <a:r>
              <a:rPr sz="927" spc="-4" dirty="0">
                <a:latin typeface="Arial"/>
                <a:cs typeface="Arial"/>
              </a:rPr>
              <a:t>st </a:t>
            </a:r>
            <a:r>
              <a:rPr sz="927" spc="-9" dirty="0">
                <a:latin typeface="Arial"/>
                <a:cs typeface="Arial"/>
              </a:rPr>
              <a:t>C</a:t>
            </a:r>
            <a:r>
              <a:rPr sz="927" dirty="0">
                <a:latin typeface="Arial"/>
                <a:cs typeface="Arial"/>
              </a:rPr>
              <a:t>en</a:t>
            </a:r>
            <a:r>
              <a:rPr sz="927" spc="-4" dirty="0">
                <a:latin typeface="Arial"/>
                <a:cs typeface="Arial"/>
              </a:rPr>
              <a:t>tr</a:t>
            </a:r>
            <a:r>
              <a:rPr sz="927" dirty="0">
                <a:latin typeface="Arial"/>
                <a:cs typeface="Arial"/>
              </a:rPr>
              <a:t>al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spc="-9" dirty="0">
                <a:latin typeface="Arial"/>
                <a:cs typeface="Arial"/>
              </a:rPr>
              <a:t>U</a:t>
            </a:r>
            <a:r>
              <a:rPr sz="927" dirty="0">
                <a:latin typeface="Arial"/>
                <a:cs typeface="Arial"/>
              </a:rPr>
              <a:t>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9" dirty="0">
                <a:latin typeface="Arial"/>
                <a:cs typeface="Arial"/>
              </a:rPr>
              <a:t>s</a:t>
            </a:r>
            <a:endParaRPr sz="927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0837" y="5223773"/>
            <a:ext cx="131108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Sou</a:t>
            </a:r>
            <a:r>
              <a:rPr sz="927" spc="-4" dirty="0">
                <a:latin typeface="Arial"/>
                <a:cs typeface="Arial"/>
              </a:rPr>
              <a:t>th</a:t>
            </a:r>
            <a:r>
              <a:rPr sz="927" spc="-9" dirty="0">
                <a:latin typeface="Arial"/>
                <a:cs typeface="Arial"/>
              </a:rPr>
              <a:t>we</a:t>
            </a:r>
            <a:r>
              <a:rPr sz="927" spc="-4" dirty="0">
                <a:latin typeface="Arial"/>
                <a:cs typeface="Arial"/>
              </a:rPr>
              <a:t>st </a:t>
            </a:r>
            <a:r>
              <a:rPr sz="927" spc="-9" dirty="0">
                <a:latin typeface="Arial"/>
                <a:cs typeface="Arial"/>
              </a:rPr>
              <a:t>U</a:t>
            </a:r>
            <a:r>
              <a:rPr sz="927" dirty="0">
                <a:latin typeface="Arial"/>
                <a:cs typeface="Arial"/>
              </a:rPr>
              <a:t>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9" dirty="0">
                <a:latin typeface="Arial"/>
                <a:cs typeface="Arial"/>
              </a:rPr>
              <a:t>s</a:t>
            </a:r>
            <a:endParaRPr sz="927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82406" y="5492617"/>
            <a:ext cx="1439395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26" dirty="0">
                <a:latin typeface="Arial"/>
                <a:cs typeface="Arial"/>
              </a:rPr>
              <a:t>W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4" dirty="0">
                <a:latin typeface="Arial"/>
                <a:cs typeface="Arial"/>
              </a:rPr>
              <a:t>st </a:t>
            </a:r>
            <a:r>
              <a:rPr sz="927" spc="-9" dirty="0">
                <a:latin typeface="Arial"/>
                <a:cs typeface="Arial"/>
              </a:rPr>
              <a:t>C</a:t>
            </a:r>
            <a:r>
              <a:rPr sz="927" dirty="0">
                <a:latin typeface="Arial"/>
                <a:cs typeface="Arial"/>
              </a:rPr>
              <a:t>en</a:t>
            </a:r>
            <a:r>
              <a:rPr sz="927" spc="-4" dirty="0">
                <a:latin typeface="Arial"/>
                <a:cs typeface="Arial"/>
              </a:rPr>
              <a:t>tr</a:t>
            </a:r>
            <a:r>
              <a:rPr sz="927" dirty="0">
                <a:latin typeface="Arial"/>
                <a:cs typeface="Arial"/>
              </a:rPr>
              <a:t>al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spc="-9" dirty="0">
                <a:latin typeface="Arial"/>
                <a:cs typeface="Arial"/>
              </a:rPr>
              <a:t>U</a:t>
            </a:r>
            <a:r>
              <a:rPr sz="927" dirty="0">
                <a:latin typeface="Arial"/>
                <a:cs typeface="Arial"/>
              </a:rPr>
              <a:t>ni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ed</a:t>
            </a:r>
            <a:r>
              <a:rPr sz="927" spc="-4" dirty="0">
                <a:latin typeface="Arial"/>
                <a:cs typeface="Arial"/>
              </a:rPr>
              <a:t> St</a:t>
            </a:r>
            <a:r>
              <a:rPr sz="927" dirty="0">
                <a:latin typeface="Arial"/>
                <a:cs typeface="Arial"/>
              </a:rPr>
              <a:t>a</a:t>
            </a:r>
            <a:r>
              <a:rPr sz="927" spc="-4" dirty="0">
                <a:latin typeface="Arial"/>
                <a:cs typeface="Arial"/>
              </a:rPr>
              <a:t>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9" dirty="0">
                <a:latin typeface="Arial"/>
                <a:cs typeface="Arial"/>
              </a:rPr>
              <a:t>s</a:t>
            </a:r>
            <a:endParaRPr sz="927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8414" y="5761460"/>
            <a:ext cx="90319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26" dirty="0">
                <a:latin typeface="Arial"/>
                <a:cs typeface="Arial"/>
              </a:rPr>
              <a:t>W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4" dirty="0">
                <a:latin typeface="Arial"/>
                <a:cs typeface="Arial"/>
              </a:rPr>
              <a:t>st</a:t>
            </a:r>
            <a:r>
              <a:rPr sz="927" dirty="0">
                <a:latin typeface="Arial"/>
                <a:cs typeface="Arial"/>
              </a:rPr>
              <a:t>e</a:t>
            </a:r>
            <a:r>
              <a:rPr sz="927" spc="-4" dirty="0">
                <a:latin typeface="Arial"/>
                <a:cs typeface="Arial"/>
              </a:rPr>
              <a:t>r</a:t>
            </a:r>
            <a:r>
              <a:rPr sz="927" dirty="0">
                <a:latin typeface="Arial"/>
                <a:cs typeface="Arial"/>
              </a:rPr>
              <a:t>n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spc="-9" dirty="0">
                <a:latin typeface="Arial"/>
                <a:cs typeface="Arial"/>
              </a:rPr>
              <a:t>C</a:t>
            </a:r>
            <a:r>
              <a:rPr sz="927" dirty="0">
                <a:latin typeface="Arial"/>
                <a:cs typeface="Arial"/>
              </a:rPr>
              <a:t>anada</a:t>
            </a:r>
          </a:p>
        </p:txBody>
      </p:sp>
      <p:sp>
        <p:nvSpPr>
          <p:cNvPr id="56" name="object 56"/>
          <p:cNvSpPr/>
          <p:nvPr/>
        </p:nvSpPr>
        <p:spPr>
          <a:xfrm>
            <a:off x="2089617" y="4109808"/>
            <a:ext cx="6598584" cy="105335"/>
          </a:xfrm>
          <a:custGeom>
            <a:avLst/>
            <a:gdLst/>
            <a:ahLst/>
            <a:cxnLst/>
            <a:rect l="l" t="t" r="r" b="b"/>
            <a:pathLst>
              <a:path w="7478395" h="119379">
                <a:moveTo>
                  <a:pt x="0" y="0"/>
                </a:moveTo>
                <a:lnTo>
                  <a:pt x="7478368" y="0"/>
                </a:lnTo>
                <a:lnTo>
                  <a:pt x="7478368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7" name="object 57"/>
          <p:cNvSpPr/>
          <p:nvPr/>
        </p:nvSpPr>
        <p:spPr>
          <a:xfrm>
            <a:off x="2089617" y="4378651"/>
            <a:ext cx="5201210" cy="105335"/>
          </a:xfrm>
          <a:custGeom>
            <a:avLst/>
            <a:gdLst/>
            <a:ahLst/>
            <a:cxnLst/>
            <a:rect l="l" t="t" r="r" b="b"/>
            <a:pathLst>
              <a:path w="5894705" h="119379">
                <a:moveTo>
                  <a:pt x="0" y="0"/>
                </a:moveTo>
                <a:lnTo>
                  <a:pt x="5894614" y="0"/>
                </a:lnTo>
                <a:lnTo>
                  <a:pt x="5894614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8" name="object 58"/>
          <p:cNvSpPr/>
          <p:nvPr/>
        </p:nvSpPr>
        <p:spPr>
          <a:xfrm>
            <a:off x="2089617" y="4647495"/>
            <a:ext cx="4351804" cy="105335"/>
          </a:xfrm>
          <a:custGeom>
            <a:avLst/>
            <a:gdLst/>
            <a:ahLst/>
            <a:cxnLst/>
            <a:rect l="l" t="t" r="r" b="b"/>
            <a:pathLst>
              <a:path w="4932045" h="119379">
                <a:moveTo>
                  <a:pt x="0" y="0"/>
                </a:moveTo>
                <a:lnTo>
                  <a:pt x="4931516" y="0"/>
                </a:lnTo>
                <a:lnTo>
                  <a:pt x="4931516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9" name="object 59"/>
          <p:cNvSpPr/>
          <p:nvPr/>
        </p:nvSpPr>
        <p:spPr>
          <a:xfrm>
            <a:off x="2089617" y="4916338"/>
            <a:ext cx="2389654" cy="105335"/>
          </a:xfrm>
          <a:custGeom>
            <a:avLst/>
            <a:gdLst/>
            <a:ahLst/>
            <a:cxnLst/>
            <a:rect l="l" t="t" r="r" b="b"/>
            <a:pathLst>
              <a:path w="2708275" h="119379">
                <a:moveTo>
                  <a:pt x="0" y="0"/>
                </a:moveTo>
                <a:lnTo>
                  <a:pt x="2707837" y="0"/>
                </a:lnTo>
                <a:lnTo>
                  <a:pt x="2707837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0" name="object 60"/>
          <p:cNvSpPr/>
          <p:nvPr/>
        </p:nvSpPr>
        <p:spPr>
          <a:xfrm>
            <a:off x="2089617" y="5185183"/>
            <a:ext cx="2317376" cy="105335"/>
          </a:xfrm>
          <a:custGeom>
            <a:avLst/>
            <a:gdLst/>
            <a:ahLst/>
            <a:cxnLst/>
            <a:rect l="l" t="t" r="r" b="b"/>
            <a:pathLst>
              <a:path w="2626360" h="119379">
                <a:moveTo>
                  <a:pt x="0" y="0"/>
                </a:moveTo>
                <a:lnTo>
                  <a:pt x="2625940" y="0"/>
                </a:lnTo>
                <a:lnTo>
                  <a:pt x="2625940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1" name="object 61"/>
          <p:cNvSpPr/>
          <p:nvPr/>
        </p:nvSpPr>
        <p:spPr>
          <a:xfrm>
            <a:off x="2089617" y="5454026"/>
            <a:ext cx="1325096" cy="105335"/>
          </a:xfrm>
          <a:custGeom>
            <a:avLst/>
            <a:gdLst/>
            <a:ahLst/>
            <a:cxnLst/>
            <a:rect l="l" t="t" r="r" b="b"/>
            <a:pathLst>
              <a:path w="1501775" h="119379">
                <a:moveTo>
                  <a:pt x="0" y="0"/>
                </a:moveTo>
                <a:lnTo>
                  <a:pt x="1501454" y="0"/>
                </a:lnTo>
                <a:lnTo>
                  <a:pt x="1501454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2" name="object 62"/>
          <p:cNvSpPr/>
          <p:nvPr/>
        </p:nvSpPr>
        <p:spPr>
          <a:xfrm>
            <a:off x="2089617" y="5722870"/>
            <a:ext cx="511549" cy="105335"/>
          </a:xfrm>
          <a:custGeom>
            <a:avLst/>
            <a:gdLst/>
            <a:ahLst/>
            <a:cxnLst/>
            <a:rect l="l" t="t" r="r" b="b"/>
            <a:pathLst>
              <a:path w="579755" h="119379">
                <a:moveTo>
                  <a:pt x="0" y="0"/>
                </a:moveTo>
                <a:lnTo>
                  <a:pt x="579706" y="0"/>
                </a:lnTo>
                <a:lnTo>
                  <a:pt x="579706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3" name="object 63"/>
          <p:cNvSpPr/>
          <p:nvPr/>
        </p:nvSpPr>
        <p:spPr>
          <a:xfrm>
            <a:off x="2089617" y="5991713"/>
            <a:ext cx="495860" cy="105335"/>
          </a:xfrm>
          <a:custGeom>
            <a:avLst/>
            <a:gdLst/>
            <a:ahLst/>
            <a:cxnLst/>
            <a:rect l="l" t="t" r="r" b="b"/>
            <a:pathLst>
              <a:path w="561975" h="119379">
                <a:moveTo>
                  <a:pt x="0" y="0"/>
                </a:moveTo>
                <a:lnTo>
                  <a:pt x="561640" y="0"/>
                </a:lnTo>
                <a:lnTo>
                  <a:pt x="561640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4" name="object 64"/>
          <p:cNvSpPr/>
          <p:nvPr/>
        </p:nvSpPr>
        <p:spPr>
          <a:xfrm>
            <a:off x="2089616" y="4214901"/>
            <a:ext cx="1971115" cy="105335"/>
          </a:xfrm>
          <a:custGeom>
            <a:avLst/>
            <a:gdLst/>
            <a:ahLst/>
            <a:cxnLst/>
            <a:rect l="l" t="t" r="r" b="b"/>
            <a:pathLst>
              <a:path w="2233929" h="119379">
                <a:moveTo>
                  <a:pt x="0" y="0"/>
                </a:moveTo>
                <a:lnTo>
                  <a:pt x="2233715" y="0"/>
                </a:lnTo>
                <a:lnTo>
                  <a:pt x="2233715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5" name="object 65"/>
          <p:cNvSpPr/>
          <p:nvPr/>
        </p:nvSpPr>
        <p:spPr>
          <a:xfrm>
            <a:off x="2089617" y="4483745"/>
            <a:ext cx="1539688" cy="105335"/>
          </a:xfrm>
          <a:custGeom>
            <a:avLst/>
            <a:gdLst/>
            <a:ahLst/>
            <a:cxnLst/>
            <a:rect l="l" t="t" r="r" b="b"/>
            <a:pathLst>
              <a:path w="1744979" h="119379">
                <a:moveTo>
                  <a:pt x="0" y="0"/>
                </a:moveTo>
                <a:lnTo>
                  <a:pt x="1744738" y="0"/>
                </a:lnTo>
                <a:lnTo>
                  <a:pt x="1744738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6" name="object 66"/>
          <p:cNvSpPr/>
          <p:nvPr/>
        </p:nvSpPr>
        <p:spPr>
          <a:xfrm>
            <a:off x="2089617" y="4752588"/>
            <a:ext cx="1099857" cy="105335"/>
          </a:xfrm>
          <a:custGeom>
            <a:avLst/>
            <a:gdLst/>
            <a:ahLst/>
            <a:cxnLst/>
            <a:rect l="l" t="t" r="r" b="b"/>
            <a:pathLst>
              <a:path w="1246504" h="119379">
                <a:moveTo>
                  <a:pt x="0" y="0"/>
                </a:moveTo>
                <a:lnTo>
                  <a:pt x="1246127" y="0"/>
                </a:lnTo>
                <a:lnTo>
                  <a:pt x="1246127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7" name="object 67"/>
          <p:cNvSpPr/>
          <p:nvPr/>
        </p:nvSpPr>
        <p:spPr>
          <a:xfrm>
            <a:off x="2089617" y="5021432"/>
            <a:ext cx="586628" cy="105335"/>
          </a:xfrm>
          <a:custGeom>
            <a:avLst/>
            <a:gdLst/>
            <a:ahLst/>
            <a:cxnLst/>
            <a:rect l="l" t="t" r="r" b="b"/>
            <a:pathLst>
              <a:path w="664844" h="119379">
                <a:moveTo>
                  <a:pt x="0" y="0"/>
                </a:moveTo>
                <a:lnTo>
                  <a:pt x="664413" y="0"/>
                </a:lnTo>
                <a:lnTo>
                  <a:pt x="664413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8" name="object 68"/>
          <p:cNvSpPr/>
          <p:nvPr/>
        </p:nvSpPr>
        <p:spPr>
          <a:xfrm>
            <a:off x="2089616" y="5290276"/>
            <a:ext cx="517712" cy="105335"/>
          </a:xfrm>
          <a:custGeom>
            <a:avLst/>
            <a:gdLst/>
            <a:ahLst/>
            <a:cxnLst/>
            <a:rect l="l" t="t" r="r" b="b"/>
            <a:pathLst>
              <a:path w="586739" h="119379">
                <a:moveTo>
                  <a:pt x="0" y="0"/>
                </a:moveTo>
                <a:lnTo>
                  <a:pt x="586129" y="0"/>
                </a:lnTo>
                <a:lnTo>
                  <a:pt x="586129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9" name="object 69"/>
          <p:cNvSpPr/>
          <p:nvPr/>
        </p:nvSpPr>
        <p:spPr>
          <a:xfrm>
            <a:off x="2089617" y="5559119"/>
            <a:ext cx="227479" cy="105335"/>
          </a:xfrm>
          <a:custGeom>
            <a:avLst/>
            <a:gdLst/>
            <a:ahLst/>
            <a:cxnLst/>
            <a:rect l="l" t="t" r="r" b="b"/>
            <a:pathLst>
              <a:path w="257810" h="119379">
                <a:moveTo>
                  <a:pt x="0" y="0"/>
                </a:moveTo>
                <a:lnTo>
                  <a:pt x="257334" y="0"/>
                </a:lnTo>
                <a:lnTo>
                  <a:pt x="257334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0" name="object 70"/>
          <p:cNvSpPr/>
          <p:nvPr/>
        </p:nvSpPr>
        <p:spPr>
          <a:xfrm>
            <a:off x="2089617" y="5827963"/>
            <a:ext cx="132790" cy="105335"/>
          </a:xfrm>
          <a:custGeom>
            <a:avLst/>
            <a:gdLst/>
            <a:ahLst/>
            <a:cxnLst/>
            <a:rect l="l" t="t" r="r" b="b"/>
            <a:pathLst>
              <a:path w="150494" h="119379">
                <a:moveTo>
                  <a:pt x="0" y="0"/>
                </a:moveTo>
                <a:lnTo>
                  <a:pt x="150145" y="0"/>
                </a:lnTo>
                <a:lnTo>
                  <a:pt x="150145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1" name="object 71"/>
          <p:cNvSpPr/>
          <p:nvPr/>
        </p:nvSpPr>
        <p:spPr>
          <a:xfrm>
            <a:off x="2089617" y="6096807"/>
            <a:ext cx="133910" cy="105335"/>
          </a:xfrm>
          <a:custGeom>
            <a:avLst/>
            <a:gdLst/>
            <a:ahLst/>
            <a:cxnLst/>
            <a:rect l="l" t="t" r="r" b="b"/>
            <a:pathLst>
              <a:path w="151764" h="119379">
                <a:moveTo>
                  <a:pt x="0" y="0"/>
                </a:moveTo>
                <a:lnTo>
                  <a:pt x="151349" y="0"/>
                </a:lnTo>
                <a:lnTo>
                  <a:pt x="151349" y="119105"/>
                </a:lnTo>
                <a:lnTo>
                  <a:pt x="0" y="119105"/>
                </a:lnTo>
                <a:lnTo>
                  <a:pt x="0" y="0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72" name="object 72"/>
          <p:cNvSpPr txBox="1"/>
          <p:nvPr/>
        </p:nvSpPr>
        <p:spPr>
          <a:xfrm>
            <a:off x="8747568" y="4108526"/>
            <a:ext cx="346822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18,628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50138" y="4377370"/>
            <a:ext cx="346822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14,683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00346" y="4646213"/>
            <a:ext cx="346822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12,284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38276" y="4915057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6,745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66014" y="5183900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6,541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473820" y="5452744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3,740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60513" y="5721588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1,444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119933" y="4213619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5,564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88483" y="4482463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4,346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48532" y="4751306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3,104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35256" y="5020151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1,655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666181" y="5288994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1,460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376068" y="5557838"/>
            <a:ext cx="199465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9" dirty="0">
                <a:latin typeface="Arial"/>
                <a:cs typeface="Arial"/>
              </a:rPr>
              <a:t>641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281488" y="5826681"/>
            <a:ext cx="199465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9" dirty="0">
                <a:latin typeface="Arial"/>
                <a:cs typeface="Arial"/>
              </a:rPr>
              <a:t>374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48235" y="260537"/>
            <a:ext cx="11295529" cy="423581"/>
          </a:xfrm>
          <a:custGeom>
            <a:avLst/>
            <a:gdLst/>
            <a:ahLst/>
            <a:cxnLst/>
            <a:rect l="l" t="t" r="r" b="b"/>
            <a:pathLst>
              <a:path w="12801600" h="480059">
                <a:moveTo>
                  <a:pt x="0" y="0"/>
                </a:moveTo>
                <a:lnTo>
                  <a:pt x="12801598" y="0"/>
                </a:lnTo>
                <a:lnTo>
                  <a:pt x="12801598" y="480059"/>
                </a:lnTo>
                <a:lnTo>
                  <a:pt x="0" y="48005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xfrm>
            <a:off x="997514" y="358929"/>
            <a:ext cx="9278471" cy="3394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8269" algn="ctr">
              <a:lnSpc>
                <a:spcPct val="100000"/>
              </a:lnSpc>
            </a:pPr>
            <a:r>
              <a:rPr sz="2206" dirty="0"/>
              <a:t>2020</a:t>
            </a:r>
            <a:r>
              <a:rPr sz="2206" spc="4" dirty="0"/>
              <a:t> </a:t>
            </a:r>
            <a:r>
              <a:rPr sz="2206" dirty="0"/>
              <a:t>C</a:t>
            </a:r>
            <a:r>
              <a:rPr lang="en-US" sz="2206" dirty="0"/>
              <a:t>ONTRIBUTIONS BY REGION</a:t>
            </a:r>
            <a:endParaRPr sz="2206" dirty="0"/>
          </a:p>
        </p:txBody>
      </p:sp>
      <p:sp>
        <p:nvSpPr>
          <p:cNvPr id="90" name="object 90"/>
          <p:cNvSpPr/>
          <p:nvPr/>
        </p:nvSpPr>
        <p:spPr>
          <a:xfrm>
            <a:off x="9131672" y="1319492"/>
            <a:ext cx="2612091" cy="5294779"/>
          </a:xfrm>
          <a:custGeom>
            <a:avLst/>
            <a:gdLst/>
            <a:ahLst/>
            <a:cxnLst/>
            <a:rect l="l" t="t" r="r" b="b"/>
            <a:pathLst>
              <a:path w="2960370" h="6000750">
                <a:moveTo>
                  <a:pt x="0" y="0"/>
                </a:moveTo>
                <a:lnTo>
                  <a:pt x="2960369" y="0"/>
                </a:lnTo>
                <a:lnTo>
                  <a:pt x="2960369" y="6000749"/>
                </a:lnTo>
                <a:lnTo>
                  <a:pt x="0" y="600074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1" name="object 91"/>
          <p:cNvSpPr/>
          <p:nvPr/>
        </p:nvSpPr>
        <p:spPr>
          <a:xfrm>
            <a:off x="9193445" y="5890651"/>
            <a:ext cx="2488826" cy="521074"/>
          </a:xfrm>
          <a:custGeom>
            <a:avLst/>
            <a:gdLst/>
            <a:ahLst/>
            <a:cxnLst/>
            <a:rect l="l" t="t" r="r" b="b"/>
            <a:pathLst>
              <a:path w="2820670" h="590550">
                <a:moveTo>
                  <a:pt x="0" y="0"/>
                </a:moveTo>
                <a:lnTo>
                  <a:pt x="2820352" y="0"/>
                </a:lnTo>
                <a:lnTo>
                  <a:pt x="2820352" y="590073"/>
                </a:lnTo>
                <a:lnTo>
                  <a:pt x="0" y="590073"/>
                </a:lnTo>
                <a:lnTo>
                  <a:pt x="0" y="0"/>
                </a:lnTo>
                <a:close/>
              </a:path>
            </a:pathLst>
          </a:custGeom>
          <a:ln w="40004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2" name="object 92"/>
          <p:cNvSpPr txBox="1"/>
          <p:nvPr/>
        </p:nvSpPr>
        <p:spPr>
          <a:xfrm>
            <a:off x="9193445" y="1381265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spc="-26" dirty="0">
                <a:latin typeface="Arial Black"/>
                <a:cs typeface="Arial Black"/>
              </a:rPr>
              <a:t>W</a:t>
            </a:r>
            <a:r>
              <a:rPr sz="927" b="1" spc="-9" dirty="0">
                <a:latin typeface="Arial Black"/>
                <a:cs typeface="Arial Black"/>
              </a:rPr>
              <a:t>este</a:t>
            </a:r>
            <a:r>
              <a:rPr sz="927" b="1" spc="40" dirty="0">
                <a:latin typeface="Arial Black"/>
                <a:cs typeface="Arial Black"/>
              </a:rPr>
              <a:t>r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 </a:t>
            </a:r>
            <a:r>
              <a:rPr sz="927" b="1" spc="-9" dirty="0">
                <a:latin typeface="Arial Black"/>
                <a:cs typeface="Arial Black"/>
              </a:rPr>
              <a:t>Canada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$9.47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193445" y="2025463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dirty="0">
                <a:latin typeface="Arial Black"/>
                <a:cs typeface="Arial Black"/>
              </a:rPr>
              <a:t>S</a:t>
            </a:r>
            <a:r>
              <a:rPr sz="927" b="1" spc="-9" dirty="0">
                <a:latin typeface="Arial Black"/>
                <a:cs typeface="Arial Black"/>
              </a:rPr>
              <a:t>outheast United S</a:t>
            </a:r>
            <a:r>
              <a:rPr sz="927" b="1" spc="-4" dirty="0">
                <a:latin typeface="Arial Black"/>
                <a:cs typeface="Arial Black"/>
              </a:rPr>
              <a:t>t</a:t>
            </a:r>
            <a:r>
              <a:rPr sz="927" b="1" spc="-26" dirty="0">
                <a:latin typeface="Arial Black"/>
                <a:cs typeface="Arial Black"/>
              </a:rPr>
              <a:t>a</a:t>
            </a:r>
            <a:r>
              <a:rPr sz="927" b="1" spc="-9" dirty="0">
                <a:latin typeface="Arial Black"/>
                <a:cs typeface="Arial Black"/>
              </a:rPr>
              <a:t>tes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$9.00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193445" y="2669661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dirty="0">
                <a:latin typeface="Arial Black"/>
                <a:cs typeface="Arial Black"/>
              </a:rPr>
              <a:t>E</a:t>
            </a:r>
            <a:r>
              <a:rPr sz="927" b="1" spc="-9" dirty="0">
                <a:latin typeface="Arial Black"/>
                <a:cs typeface="Arial Black"/>
              </a:rPr>
              <a:t>aste</a:t>
            </a:r>
            <a:r>
              <a:rPr sz="927" b="1" spc="40" dirty="0">
                <a:latin typeface="Arial Black"/>
                <a:cs typeface="Arial Black"/>
              </a:rPr>
              <a:t>r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 </a:t>
            </a:r>
            <a:r>
              <a:rPr sz="927" b="1" spc="-9" dirty="0">
                <a:latin typeface="Arial Black"/>
                <a:cs typeface="Arial Black"/>
              </a:rPr>
              <a:t>Canada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$8.28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193445" y="3313859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dirty="0">
                <a:latin typeface="Arial Black"/>
                <a:cs typeface="Arial Black"/>
              </a:rPr>
              <a:t>S</a:t>
            </a:r>
            <a:r>
              <a:rPr sz="927" b="1" spc="-9" dirty="0">
                <a:latin typeface="Arial Black"/>
                <a:cs typeface="Arial Black"/>
              </a:rPr>
              <a:t>outh</a:t>
            </a:r>
            <a:r>
              <a:rPr sz="927" b="1" spc="-22" dirty="0">
                <a:latin typeface="Arial Black"/>
                <a:cs typeface="Arial Black"/>
              </a:rPr>
              <a:t>w</a:t>
            </a:r>
            <a:r>
              <a:rPr sz="927" b="1" spc="-9" dirty="0">
                <a:latin typeface="Arial Black"/>
                <a:cs typeface="Arial Black"/>
              </a:rPr>
              <a:t>est</a:t>
            </a:r>
            <a:r>
              <a:rPr sz="927" b="1" dirty="0">
                <a:latin typeface="Arial Black"/>
                <a:cs typeface="Arial Black"/>
              </a:rPr>
              <a:t> U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i</a:t>
            </a:r>
            <a:r>
              <a:rPr sz="927" b="1" spc="-9" dirty="0">
                <a:latin typeface="Arial Black"/>
                <a:cs typeface="Arial Black"/>
              </a:rPr>
              <a:t>ted</a:t>
            </a:r>
            <a:r>
              <a:rPr sz="927" b="1" dirty="0">
                <a:latin typeface="Arial Black"/>
                <a:cs typeface="Arial Black"/>
              </a:rPr>
              <a:t> S</a:t>
            </a:r>
            <a:r>
              <a:rPr sz="927" b="1" spc="-4" dirty="0">
                <a:latin typeface="Arial Black"/>
                <a:cs typeface="Arial Black"/>
              </a:rPr>
              <a:t>t</a:t>
            </a:r>
            <a:r>
              <a:rPr sz="927" b="1" spc="-26" dirty="0">
                <a:latin typeface="Arial Black"/>
                <a:cs typeface="Arial Black"/>
              </a:rPr>
              <a:t>a</a:t>
            </a:r>
            <a:r>
              <a:rPr sz="927" b="1" spc="-9" dirty="0">
                <a:latin typeface="Arial Black"/>
                <a:cs typeface="Arial Black"/>
              </a:rPr>
              <a:t>tes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$7.30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193445" y="3958057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spc="-18" dirty="0">
                <a:latin typeface="Arial Black"/>
                <a:cs typeface="Arial Black"/>
              </a:rPr>
              <a:t>P</a:t>
            </a:r>
            <a:r>
              <a:rPr sz="927" b="1" spc="-9" dirty="0">
                <a:latin typeface="Arial Black"/>
                <a:cs typeface="Arial Black"/>
              </a:rPr>
              <a:t>ac</a:t>
            </a:r>
            <a:r>
              <a:rPr sz="927" b="1" dirty="0">
                <a:latin typeface="Arial Black"/>
                <a:cs typeface="Arial Black"/>
              </a:rPr>
              <a:t>ifi</a:t>
            </a:r>
            <a:r>
              <a:rPr sz="927" b="1" spc="-9" dirty="0">
                <a:latin typeface="Arial Black"/>
                <a:cs typeface="Arial Black"/>
              </a:rPr>
              <a:t>c</a:t>
            </a:r>
            <a:r>
              <a:rPr sz="927" b="1" dirty="0">
                <a:latin typeface="Arial Black"/>
                <a:cs typeface="Arial Black"/>
              </a:rPr>
              <a:t> U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i</a:t>
            </a:r>
            <a:r>
              <a:rPr sz="927" b="1" spc="-9" dirty="0">
                <a:latin typeface="Arial Black"/>
                <a:cs typeface="Arial Black"/>
              </a:rPr>
              <a:t>ted</a:t>
            </a:r>
            <a:r>
              <a:rPr sz="927" b="1" dirty="0">
                <a:latin typeface="Arial Black"/>
                <a:cs typeface="Arial Black"/>
              </a:rPr>
              <a:t> S</a:t>
            </a:r>
            <a:r>
              <a:rPr sz="927" b="1" spc="-4" dirty="0">
                <a:latin typeface="Arial Black"/>
                <a:cs typeface="Arial Black"/>
              </a:rPr>
              <a:t>t</a:t>
            </a:r>
            <a:r>
              <a:rPr sz="927" b="1" spc="-26" dirty="0">
                <a:latin typeface="Arial Black"/>
                <a:cs typeface="Arial Black"/>
              </a:rPr>
              <a:t>a</a:t>
            </a:r>
            <a:r>
              <a:rPr sz="927" b="1" spc="-9" dirty="0">
                <a:latin typeface="Arial Black"/>
                <a:cs typeface="Arial Black"/>
              </a:rPr>
              <a:t>tes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$6.85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193445" y="4602255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dirty="0">
                <a:latin typeface="Arial Black"/>
                <a:cs typeface="Arial Black"/>
              </a:rPr>
              <a:t>N</a:t>
            </a:r>
            <a:r>
              <a:rPr sz="927" b="1" spc="-9" dirty="0">
                <a:latin typeface="Arial Black"/>
                <a:cs typeface="Arial Black"/>
              </a:rPr>
              <a:t>o</a:t>
            </a:r>
            <a:r>
              <a:rPr sz="927" b="1" spc="40" dirty="0">
                <a:latin typeface="Arial Black"/>
                <a:cs typeface="Arial Black"/>
              </a:rPr>
              <a:t>r</a:t>
            </a:r>
            <a:r>
              <a:rPr sz="927" b="1" spc="-9" dirty="0">
                <a:latin typeface="Arial Black"/>
                <a:cs typeface="Arial Black"/>
              </a:rPr>
              <a:t>theast</a:t>
            </a:r>
            <a:r>
              <a:rPr sz="927" b="1" dirty="0">
                <a:latin typeface="Arial Black"/>
                <a:cs typeface="Arial Black"/>
              </a:rPr>
              <a:t> U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i</a:t>
            </a:r>
            <a:r>
              <a:rPr sz="927" b="1" spc="-9" dirty="0">
                <a:latin typeface="Arial Black"/>
                <a:cs typeface="Arial Black"/>
              </a:rPr>
              <a:t>ted</a:t>
            </a:r>
            <a:r>
              <a:rPr sz="927" b="1" dirty="0">
                <a:latin typeface="Arial Black"/>
                <a:cs typeface="Arial Black"/>
              </a:rPr>
              <a:t> S</a:t>
            </a:r>
            <a:r>
              <a:rPr sz="927" b="1" spc="-4" dirty="0">
                <a:latin typeface="Arial Black"/>
                <a:cs typeface="Arial Black"/>
              </a:rPr>
              <a:t>t</a:t>
            </a:r>
            <a:r>
              <a:rPr sz="927" b="1" spc="-26" dirty="0">
                <a:latin typeface="Arial Black"/>
                <a:cs typeface="Arial Black"/>
              </a:rPr>
              <a:t>a</a:t>
            </a:r>
            <a:r>
              <a:rPr sz="927" b="1" spc="-9" dirty="0">
                <a:latin typeface="Arial Black"/>
                <a:cs typeface="Arial Black"/>
              </a:rPr>
              <a:t>tes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$6.71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193445" y="5246453"/>
            <a:ext cx="2488826" cy="350865"/>
          </a:xfrm>
          <a:prstGeom prst="rect">
            <a:avLst/>
          </a:prstGeom>
          <a:solidFill>
            <a:srgbClr val="CCECFF"/>
          </a:solidFill>
          <a:ln w="40004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705"/>
            <a:r>
              <a:rPr sz="927" b="1" spc="-26" dirty="0">
                <a:latin typeface="Arial Black"/>
                <a:cs typeface="Arial Black"/>
              </a:rPr>
              <a:t>W</a:t>
            </a:r>
            <a:r>
              <a:rPr sz="927" b="1" spc="-9" dirty="0">
                <a:latin typeface="Arial Black"/>
                <a:cs typeface="Arial Black"/>
              </a:rPr>
              <a:t>est</a:t>
            </a:r>
            <a:r>
              <a:rPr sz="927" b="1" dirty="0">
                <a:latin typeface="Arial Black"/>
                <a:cs typeface="Arial Black"/>
              </a:rPr>
              <a:t> </a:t>
            </a:r>
            <a:r>
              <a:rPr sz="927" b="1" spc="-9" dirty="0">
                <a:latin typeface="Arial Black"/>
                <a:cs typeface="Arial Black"/>
              </a:rPr>
              <a:t>Cent</a:t>
            </a:r>
            <a:r>
              <a:rPr sz="927" b="1" spc="4" dirty="0">
                <a:latin typeface="Arial Black"/>
                <a:cs typeface="Arial Black"/>
              </a:rPr>
              <a:t>r</a:t>
            </a:r>
            <a:r>
              <a:rPr sz="927" b="1" spc="-9" dirty="0">
                <a:latin typeface="Arial Black"/>
                <a:cs typeface="Arial Black"/>
              </a:rPr>
              <a:t>a</a:t>
            </a:r>
            <a:r>
              <a:rPr sz="927" b="1" dirty="0">
                <a:latin typeface="Arial Black"/>
                <a:cs typeface="Arial Black"/>
              </a:rPr>
              <a:t>l U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i</a:t>
            </a:r>
            <a:r>
              <a:rPr sz="927" b="1" spc="-9" dirty="0">
                <a:latin typeface="Arial Black"/>
                <a:cs typeface="Arial Black"/>
              </a:rPr>
              <a:t>ted</a:t>
            </a:r>
            <a:r>
              <a:rPr sz="927" b="1" dirty="0">
                <a:latin typeface="Arial Black"/>
                <a:cs typeface="Arial Black"/>
              </a:rPr>
              <a:t> S</a:t>
            </a:r>
            <a:r>
              <a:rPr sz="927" b="1" spc="-4" dirty="0">
                <a:latin typeface="Arial Black"/>
                <a:cs typeface="Arial Black"/>
              </a:rPr>
              <a:t>t</a:t>
            </a:r>
            <a:r>
              <a:rPr sz="927" b="1" spc="-26" dirty="0">
                <a:latin typeface="Arial Black"/>
                <a:cs typeface="Arial Black"/>
              </a:rPr>
              <a:t>a</a:t>
            </a:r>
            <a:r>
              <a:rPr sz="927" b="1" spc="-9" dirty="0">
                <a:latin typeface="Arial Black"/>
                <a:cs typeface="Arial Black"/>
              </a:rPr>
              <a:t>tes</a:t>
            </a:r>
            <a:endParaRPr sz="927" dirty="0">
              <a:latin typeface="Arial Black"/>
              <a:cs typeface="Arial Black"/>
            </a:endParaRPr>
          </a:p>
          <a:p>
            <a:pPr marL="43705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$6.28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131672" y="684118"/>
            <a:ext cx="2612091" cy="564776"/>
          </a:xfrm>
          <a:custGeom>
            <a:avLst/>
            <a:gdLst/>
            <a:ahLst/>
            <a:cxnLst/>
            <a:rect l="l" t="t" r="r" b="b"/>
            <a:pathLst>
              <a:path w="2960370" h="640080">
                <a:moveTo>
                  <a:pt x="0" y="0"/>
                </a:moveTo>
                <a:lnTo>
                  <a:pt x="2960369" y="0"/>
                </a:lnTo>
                <a:lnTo>
                  <a:pt x="2960369" y="640079"/>
                </a:lnTo>
                <a:lnTo>
                  <a:pt x="0" y="64007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0" name="object 100"/>
          <p:cNvSpPr txBox="1"/>
          <p:nvPr/>
        </p:nvSpPr>
        <p:spPr>
          <a:xfrm>
            <a:off x="9417470" y="737056"/>
            <a:ext cx="2040591" cy="569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2692" marR="4483" indent="-632045">
              <a:lnSpc>
                <a:spcPct val="117100"/>
              </a:lnSpc>
            </a:pPr>
            <a:r>
              <a:rPr sz="1632" b="1" spc="18" dirty="0">
                <a:solidFill>
                  <a:srgbClr val="3366FF"/>
                </a:solidFill>
                <a:latin typeface="Arial Black"/>
                <a:cs typeface="Arial Black"/>
              </a:rPr>
              <a:t>Contributions</a:t>
            </a:r>
            <a:r>
              <a:rPr sz="1632" b="1" spc="9" dirty="0">
                <a:solidFill>
                  <a:srgbClr val="3366FF"/>
                </a:solidFill>
                <a:latin typeface="Arial Black"/>
                <a:cs typeface="Arial Black"/>
              </a:rPr>
              <a:t> </a:t>
            </a:r>
            <a:r>
              <a:rPr sz="1632" b="1" spc="-22" dirty="0">
                <a:solidFill>
                  <a:srgbClr val="3366FF"/>
                </a:solidFill>
                <a:latin typeface="Arial Black"/>
                <a:cs typeface="Arial Black"/>
              </a:rPr>
              <a:t>P</a:t>
            </a:r>
            <a:r>
              <a:rPr sz="1632" b="1" spc="18" dirty="0">
                <a:solidFill>
                  <a:srgbClr val="3366FF"/>
                </a:solidFill>
                <a:latin typeface="Arial Black"/>
                <a:cs typeface="Arial Black"/>
              </a:rPr>
              <a:t>er C</a:t>
            </a:r>
            <a:r>
              <a:rPr sz="1632" b="1" spc="26" dirty="0">
                <a:solidFill>
                  <a:srgbClr val="3366FF"/>
                </a:solidFill>
                <a:latin typeface="Arial Black"/>
                <a:cs typeface="Arial Black"/>
              </a:rPr>
              <a:t>a</a:t>
            </a:r>
            <a:r>
              <a:rPr sz="1632" b="1" spc="13" dirty="0">
                <a:solidFill>
                  <a:srgbClr val="3366FF"/>
                </a:solidFill>
                <a:latin typeface="Arial Black"/>
                <a:cs typeface="Arial Black"/>
              </a:rPr>
              <a:t>pita</a:t>
            </a:r>
            <a:endParaRPr sz="1632" dirty="0">
              <a:latin typeface="Arial Black"/>
              <a:cs typeface="Arial Black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48236" y="134470"/>
            <a:ext cx="237004" cy="253253"/>
          </a:xfrm>
          <a:custGeom>
            <a:avLst/>
            <a:gdLst/>
            <a:ahLst/>
            <a:cxnLst/>
            <a:rect l="l" t="t" r="r" b="b"/>
            <a:pathLst>
              <a:path w="268605" h="287020">
                <a:moveTo>
                  <a:pt x="0" y="0"/>
                </a:moveTo>
                <a:lnTo>
                  <a:pt x="268223" y="0"/>
                </a:lnTo>
                <a:lnTo>
                  <a:pt x="268223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2" name="object 102"/>
          <p:cNvSpPr txBox="1"/>
          <p:nvPr/>
        </p:nvSpPr>
        <p:spPr>
          <a:xfrm>
            <a:off x="9244011" y="5981779"/>
            <a:ext cx="1741394" cy="35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b="1" dirty="0">
                <a:latin typeface="Arial Black"/>
                <a:cs typeface="Arial Black"/>
              </a:rPr>
              <a:t>E</a:t>
            </a:r>
            <a:r>
              <a:rPr sz="927" b="1" spc="-9" dirty="0">
                <a:latin typeface="Arial Black"/>
                <a:cs typeface="Arial Black"/>
              </a:rPr>
              <a:t>ast Cent</a:t>
            </a:r>
            <a:r>
              <a:rPr sz="927" b="1" spc="4" dirty="0">
                <a:latin typeface="Arial Black"/>
                <a:cs typeface="Arial Black"/>
              </a:rPr>
              <a:t>r</a:t>
            </a:r>
            <a:r>
              <a:rPr sz="927" b="1" spc="-9" dirty="0">
                <a:latin typeface="Arial Black"/>
                <a:cs typeface="Arial Black"/>
              </a:rPr>
              <a:t>a</a:t>
            </a:r>
            <a:r>
              <a:rPr sz="927" b="1" dirty="0">
                <a:latin typeface="Arial Black"/>
                <a:cs typeface="Arial Black"/>
              </a:rPr>
              <a:t>l U</a:t>
            </a:r>
            <a:r>
              <a:rPr sz="927" b="1" spc="-9" dirty="0">
                <a:latin typeface="Arial Black"/>
                <a:cs typeface="Arial Black"/>
              </a:rPr>
              <a:t>n</a:t>
            </a:r>
            <a:r>
              <a:rPr sz="927" b="1" dirty="0">
                <a:latin typeface="Arial Black"/>
                <a:cs typeface="Arial Black"/>
              </a:rPr>
              <a:t>i</a:t>
            </a:r>
            <a:r>
              <a:rPr sz="927" b="1" spc="-9" dirty="0">
                <a:latin typeface="Arial Black"/>
                <a:cs typeface="Arial Black"/>
              </a:rPr>
              <a:t>ted</a:t>
            </a:r>
            <a:r>
              <a:rPr sz="927" b="1" dirty="0">
                <a:latin typeface="Arial Black"/>
                <a:cs typeface="Arial Black"/>
              </a:rPr>
              <a:t> S</a:t>
            </a:r>
            <a:r>
              <a:rPr sz="927" b="1" spc="-4" dirty="0">
                <a:latin typeface="Arial Black"/>
                <a:cs typeface="Arial Black"/>
              </a:rPr>
              <a:t>t</a:t>
            </a:r>
            <a:r>
              <a:rPr sz="927" b="1" spc="-26" dirty="0">
                <a:latin typeface="Arial Black"/>
                <a:cs typeface="Arial Black"/>
              </a:rPr>
              <a:t>a</a:t>
            </a:r>
            <a:r>
              <a:rPr sz="927" b="1" spc="-9" dirty="0">
                <a:latin typeface="Arial Black"/>
                <a:cs typeface="Arial Black"/>
              </a:rPr>
              <a:t>tes</a:t>
            </a:r>
            <a:endParaRPr sz="927" dirty="0">
              <a:latin typeface="Arial Black"/>
              <a:cs typeface="Arial Black"/>
            </a:endParaRPr>
          </a:p>
          <a:p>
            <a:pPr marL="11206">
              <a:spcBef>
                <a:spcPts val="309"/>
              </a:spcBef>
            </a:pPr>
            <a:r>
              <a:rPr sz="1103" dirty="0">
                <a:solidFill>
                  <a:srgbClr val="252423"/>
                </a:solidFill>
                <a:latin typeface="Arial"/>
                <a:cs typeface="Arial"/>
              </a:rPr>
              <a:t>$3.82</a:t>
            </a:r>
            <a:endParaRPr sz="1103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44573" y="5990432"/>
            <a:ext cx="287431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Arial"/>
                <a:cs typeface="Arial"/>
              </a:rPr>
              <a:t>1,399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48855" y="6030303"/>
            <a:ext cx="872938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Ea</a:t>
            </a:r>
            <a:r>
              <a:rPr sz="927" spc="-4" dirty="0">
                <a:latin typeface="Arial"/>
                <a:cs typeface="Arial"/>
              </a:rPr>
              <a:t>stern </a:t>
            </a:r>
            <a:r>
              <a:rPr sz="927" spc="-9" dirty="0">
                <a:latin typeface="Arial"/>
                <a:cs typeface="Arial"/>
              </a:rPr>
              <a:t>C</a:t>
            </a:r>
            <a:r>
              <a:rPr sz="927" dirty="0">
                <a:latin typeface="Arial"/>
                <a:cs typeface="Arial"/>
              </a:rPr>
              <a:t>anada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2282551" y="6095525"/>
            <a:ext cx="199465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9" dirty="0">
                <a:latin typeface="Arial"/>
                <a:cs typeface="Arial"/>
              </a:rPr>
              <a:t>377</a:t>
            </a:r>
            <a:endParaRPr sz="838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ftr" sz="quarter" idx="5"/>
          </p:nvPr>
        </p:nvSpPr>
        <p:spPr>
          <a:xfrm>
            <a:off x="468731" y="6444567"/>
            <a:ext cx="3630706" cy="14266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l"/>
            <a:r>
              <a:rPr dirty="0">
                <a:latin typeface="Arial"/>
                <a:cs typeface="Arial"/>
              </a:rPr>
              <a:t>C</a:t>
            </a:r>
            <a:r>
              <a:rPr spc="-9" dirty="0"/>
              <a:t>ontribution</a:t>
            </a:r>
            <a:r>
              <a:rPr spc="-4" dirty="0"/>
              <a:t> </a:t>
            </a:r>
            <a:r>
              <a:rPr dirty="0">
                <a:latin typeface="Arial"/>
                <a:cs typeface="Arial"/>
              </a:rPr>
              <a:t>Met</a:t>
            </a:r>
            <a:r>
              <a:rPr spc="-9" dirty="0"/>
              <a:t>hod</a:t>
            </a:r>
            <a:r>
              <a:rPr lang="en-US" spc="-9" dirty="0"/>
              <a:t>           Mail          Online</a:t>
            </a:r>
            <a:endParaRPr spc="-9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C74A68D-8C3D-4BAB-A9A2-19DBA2CFFA34}"/>
              </a:ext>
            </a:extLst>
          </p:cNvPr>
          <p:cNvSpPr/>
          <p:nvPr/>
        </p:nvSpPr>
        <p:spPr>
          <a:xfrm>
            <a:off x="1717493" y="6448585"/>
            <a:ext cx="187507" cy="1194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D88CC46-ACB3-4C4A-B15C-F5BF4E8880D1}"/>
              </a:ext>
            </a:extLst>
          </p:cNvPr>
          <p:cNvSpPr/>
          <p:nvPr/>
        </p:nvSpPr>
        <p:spPr>
          <a:xfrm>
            <a:off x="2263760" y="6456199"/>
            <a:ext cx="187507" cy="119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236" y="134471"/>
            <a:ext cx="11295529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5079" algn="r"/>
            <a:r>
              <a:rPr sz="706" spc="-4" dirty="0">
                <a:latin typeface="Arial"/>
                <a:cs typeface="Arial"/>
              </a:rPr>
              <a:t>/</a:t>
            </a:r>
            <a:endParaRPr sz="706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235" y="134470"/>
            <a:ext cx="0" cy="6589059"/>
          </a:xfrm>
          <a:custGeom>
            <a:avLst/>
            <a:gdLst/>
            <a:ahLst/>
            <a:cxnLst/>
            <a:rect l="l" t="t" r="r" b="b"/>
            <a:pathLst>
              <a:path h="7467600">
                <a:moveTo>
                  <a:pt x="0" y="0"/>
                </a:moveTo>
                <a:lnTo>
                  <a:pt x="0" y="7467599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" name="object 4"/>
          <p:cNvSpPr/>
          <p:nvPr/>
        </p:nvSpPr>
        <p:spPr>
          <a:xfrm>
            <a:off x="448235" y="684111"/>
            <a:ext cx="11292168" cy="3037354"/>
          </a:xfrm>
          <a:custGeom>
            <a:avLst/>
            <a:gdLst/>
            <a:ahLst/>
            <a:cxnLst/>
            <a:rect l="l" t="t" r="r" b="b"/>
            <a:pathLst>
              <a:path w="12797790" h="3442335">
                <a:moveTo>
                  <a:pt x="0" y="0"/>
                </a:moveTo>
                <a:lnTo>
                  <a:pt x="12797721" y="0"/>
                </a:lnTo>
                <a:lnTo>
                  <a:pt x="12797721" y="3442105"/>
                </a:lnTo>
                <a:lnTo>
                  <a:pt x="0" y="3442105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5" name="object 5"/>
          <p:cNvSpPr/>
          <p:nvPr/>
        </p:nvSpPr>
        <p:spPr>
          <a:xfrm>
            <a:off x="448235" y="3721262"/>
            <a:ext cx="11292168" cy="2893359"/>
          </a:xfrm>
          <a:custGeom>
            <a:avLst/>
            <a:gdLst/>
            <a:ahLst/>
            <a:cxnLst/>
            <a:rect l="l" t="t" r="r" b="b"/>
            <a:pathLst>
              <a:path w="12797790" h="3279140">
                <a:moveTo>
                  <a:pt x="0" y="0"/>
                </a:moveTo>
                <a:lnTo>
                  <a:pt x="12797721" y="0"/>
                </a:lnTo>
                <a:lnTo>
                  <a:pt x="12797721" y="3278755"/>
                </a:lnTo>
                <a:lnTo>
                  <a:pt x="0" y="3278755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6" name="object 6"/>
          <p:cNvSpPr txBox="1"/>
          <p:nvPr/>
        </p:nvSpPr>
        <p:spPr>
          <a:xfrm>
            <a:off x="4098710" y="3766855"/>
            <a:ext cx="3994897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All Contributions Distributed by Dollar </a:t>
            </a:r>
            <a:r>
              <a:rPr sz="1279" b="1" spc="-49" dirty="0">
                <a:solidFill>
                  <a:srgbClr val="3366FF"/>
                </a:solidFill>
                <a:latin typeface="Arial Black"/>
                <a:cs typeface="Arial Black"/>
              </a:rPr>
              <a:t>V</a:t>
            </a:r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alue</a:t>
            </a:r>
            <a:endParaRPr sz="1279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191" y="4333788"/>
            <a:ext cx="409015" cy="1690968"/>
          </a:xfrm>
          <a:custGeom>
            <a:avLst/>
            <a:gdLst/>
            <a:ahLst/>
            <a:cxnLst/>
            <a:rect l="l" t="t" r="r" b="b"/>
            <a:pathLst>
              <a:path w="463550" h="1916429">
                <a:moveTo>
                  <a:pt x="0" y="0"/>
                </a:moveTo>
                <a:lnTo>
                  <a:pt x="463178" y="0"/>
                </a:lnTo>
                <a:lnTo>
                  <a:pt x="463178" y="1916137"/>
                </a:lnTo>
                <a:lnTo>
                  <a:pt x="0" y="1916137"/>
                </a:lnTo>
                <a:lnTo>
                  <a:pt x="0" y="0"/>
                </a:lnTo>
                <a:close/>
              </a:path>
            </a:pathLst>
          </a:custGeom>
          <a:solidFill>
            <a:srgbClr val="12239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8" name="object 8"/>
          <p:cNvSpPr/>
          <p:nvPr/>
        </p:nvSpPr>
        <p:spPr>
          <a:xfrm>
            <a:off x="1284780" y="5290640"/>
            <a:ext cx="409015" cy="733985"/>
          </a:xfrm>
          <a:custGeom>
            <a:avLst/>
            <a:gdLst/>
            <a:ahLst/>
            <a:cxnLst/>
            <a:rect l="l" t="t" r="r" b="b"/>
            <a:pathLst>
              <a:path w="463550" h="831850">
                <a:moveTo>
                  <a:pt x="0" y="0"/>
                </a:moveTo>
                <a:lnTo>
                  <a:pt x="463178" y="0"/>
                </a:lnTo>
                <a:lnTo>
                  <a:pt x="463178" y="831706"/>
                </a:lnTo>
                <a:lnTo>
                  <a:pt x="0" y="831706"/>
                </a:lnTo>
                <a:lnTo>
                  <a:pt x="0" y="0"/>
                </a:lnTo>
                <a:close/>
              </a:path>
            </a:pathLst>
          </a:custGeom>
          <a:solidFill>
            <a:srgbClr val="12239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9" name="object 9"/>
          <p:cNvSpPr/>
          <p:nvPr/>
        </p:nvSpPr>
        <p:spPr>
          <a:xfrm>
            <a:off x="2315958" y="5845927"/>
            <a:ext cx="409015" cy="178734"/>
          </a:xfrm>
          <a:custGeom>
            <a:avLst/>
            <a:gdLst/>
            <a:ahLst/>
            <a:cxnLst/>
            <a:rect l="l" t="t" r="r" b="b"/>
            <a:pathLst>
              <a:path w="463550" h="202565">
                <a:moveTo>
                  <a:pt x="0" y="0"/>
                </a:moveTo>
                <a:lnTo>
                  <a:pt x="463178" y="0"/>
                </a:lnTo>
                <a:lnTo>
                  <a:pt x="463178" y="202381"/>
                </a:lnTo>
                <a:lnTo>
                  <a:pt x="0" y="202381"/>
                </a:lnTo>
                <a:lnTo>
                  <a:pt x="0" y="0"/>
                </a:lnTo>
                <a:close/>
              </a:path>
            </a:pathLst>
          </a:custGeom>
          <a:solidFill>
            <a:srgbClr val="12239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0" name="object 10"/>
          <p:cNvSpPr/>
          <p:nvPr/>
        </p:nvSpPr>
        <p:spPr>
          <a:xfrm>
            <a:off x="2831546" y="5921759"/>
            <a:ext cx="409015" cy="103093"/>
          </a:xfrm>
          <a:custGeom>
            <a:avLst/>
            <a:gdLst/>
            <a:ahLst/>
            <a:cxnLst/>
            <a:rect l="l" t="t" r="r" b="b"/>
            <a:pathLst>
              <a:path w="463550" h="116840">
                <a:moveTo>
                  <a:pt x="0" y="0"/>
                </a:moveTo>
                <a:lnTo>
                  <a:pt x="463178" y="0"/>
                </a:lnTo>
                <a:lnTo>
                  <a:pt x="463178" y="116438"/>
                </a:lnTo>
                <a:lnTo>
                  <a:pt x="0" y="116438"/>
                </a:lnTo>
                <a:lnTo>
                  <a:pt x="0" y="0"/>
                </a:lnTo>
                <a:close/>
              </a:path>
            </a:pathLst>
          </a:custGeom>
          <a:solidFill>
            <a:srgbClr val="12239D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1" name="object 11"/>
          <p:cNvSpPr txBox="1"/>
          <p:nvPr/>
        </p:nvSpPr>
        <p:spPr>
          <a:xfrm>
            <a:off x="808139" y="4166072"/>
            <a:ext cx="33113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Segoe UI"/>
                <a:cs typeface="Segoe UI"/>
              </a:rPr>
              <a:t>43,543</a:t>
            </a:r>
            <a:endParaRPr sz="838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3727" y="5122922"/>
            <a:ext cx="33113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Segoe UI"/>
                <a:cs typeface="Segoe UI"/>
              </a:rPr>
              <a:t>18,900</a:t>
            </a:r>
            <a:endParaRPr sz="838" dirty="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7859" y="5593406"/>
            <a:ext cx="2739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Segoe UI"/>
                <a:cs typeface="Segoe UI"/>
              </a:rPr>
              <a:t>6,783</a:t>
            </a:r>
            <a:endParaRPr sz="838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83447" y="5678208"/>
            <a:ext cx="273984" cy="128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38" spc="-4" dirty="0">
                <a:latin typeface="Segoe UI"/>
                <a:cs typeface="Segoe UI"/>
              </a:rPr>
              <a:t>4,599</a:t>
            </a:r>
            <a:endParaRPr sz="838" dirty="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910" y="324104"/>
            <a:ext cx="11292168" cy="423581"/>
          </a:xfrm>
          <a:custGeom>
            <a:avLst/>
            <a:gdLst/>
            <a:ahLst/>
            <a:cxnLst/>
            <a:rect l="l" t="t" r="r" b="b"/>
            <a:pathLst>
              <a:path w="12797790" h="480059">
                <a:moveTo>
                  <a:pt x="0" y="480061"/>
                </a:moveTo>
                <a:lnTo>
                  <a:pt x="0" y="0"/>
                </a:lnTo>
                <a:lnTo>
                  <a:pt x="12797721" y="0"/>
                </a:lnTo>
                <a:lnTo>
                  <a:pt x="12797721" y="480061"/>
                </a:lnTo>
                <a:lnTo>
                  <a:pt x="0" y="480061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" name="object 16"/>
          <p:cNvSpPr/>
          <p:nvPr/>
        </p:nvSpPr>
        <p:spPr>
          <a:xfrm>
            <a:off x="448235" y="680481"/>
            <a:ext cx="5648325" cy="2753285"/>
          </a:xfrm>
          <a:custGeom>
            <a:avLst/>
            <a:gdLst/>
            <a:ahLst/>
            <a:cxnLst/>
            <a:rect l="l" t="t" r="r" b="b"/>
            <a:pathLst>
              <a:path w="6401434" h="3120390">
                <a:moveTo>
                  <a:pt x="0" y="0"/>
                </a:moveTo>
                <a:lnTo>
                  <a:pt x="6400819" y="0"/>
                </a:lnTo>
                <a:lnTo>
                  <a:pt x="6400819" y="3120399"/>
                </a:lnTo>
                <a:lnTo>
                  <a:pt x="0" y="312039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7" name="object 17"/>
          <p:cNvSpPr/>
          <p:nvPr/>
        </p:nvSpPr>
        <p:spPr>
          <a:xfrm>
            <a:off x="3272126" y="1232166"/>
            <a:ext cx="944096" cy="1753721"/>
          </a:xfrm>
          <a:custGeom>
            <a:avLst/>
            <a:gdLst/>
            <a:ahLst/>
            <a:cxnLst/>
            <a:rect l="l" t="t" r="r" b="b"/>
            <a:pathLst>
              <a:path w="1069975" h="1987550">
                <a:moveTo>
                  <a:pt x="550823" y="1987272"/>
                </a:moveTo>
                <a:lnTo>
                  <a:pt x="0" y="1069973"/>
                </a:lnTo>
                <a:lnTo>
                  <a:pt x="0" y="0"/>
                </a:lnTo>
                <a:lnTo>
                  <a:pt x="12707" y="75"/>
                </a:lnTo>
                <a:lnTo>
                  <a:pt x="50793" y="1205"/>
                </a:lnTo>
                <a:lnTo>
                  <a:pt x="105133" y="5286"/>
                </a:lnTo>
                <a:lnTo>
                  <a:pt x="154248" y="11185"/>
                </a:lnTo>
                <a:lnTo>
                  <a:pt x="193328" y="17691"/>
                </a:lnTo>
                <a:lnTo>
                  <a:pt x="241906" y="27709"/>
                </a:lnTo>
                <a:lnTo>
                  <a:pt x="279861" y="37306"/>
                </a:lnTo>
                <a:lnTo>
                  <a:pt x="327626" y="51396"/>
                </a:lnTo>
                <a:lnTo>
                  <a:pt x="364276" y="63957"/>
                </a:lnTo>
                <a:lnTo>
                  <a:pt x="410932" y="82058"/>
                </a:lnTo>
                <a:lnTo>
                  <a:pt x="446082" y="97445"/>
                </a:lnTo>
                <a:lnTo>
                  <a:pt x="491334" y="119482"/>
                </a:lnTo>
                <a:lnTo>
                  <a:pt x="535832" y="143842"/>
                </a:lnTo>
                <a:lnTo>
                  <a:pt x="581051" y="171630"/>
                </a:lnTo>
                <a:lnTo>
                  <a:pt x="614221" y="193934"/>
                </a:lnTo>
                <a:lnTo>
                  <a:pt x="654107" y="223311"/>
                </a:lnTo>
                <a:lnTo>
                  <a:pt x="684879" y="247967"/>
                </a:lnTo>
                <a:lnTo>
                  <a:pt x="722272" y="280633"/>
                </a:lnTo>
                <a:lnTo>
                  <a:pt x="750591" y="307480"/>
                </a:lnTo>
                <a:lnTo>
                  <a:pt x="785251" y="343233"/>
                </a:lnTo>
                <a:lnTo>
                  <a:pt x="811031" y="372095"/>
                </a:lnTo>
                <a:lnTo>
                  <a:pt x="842721" y="410714"/>
                </a:lnTo>
                <a:lnTo>
                  <a:pt x="865862" y="441399"/>
                </a:lnTo>
                <a:lnTo>
                  <a:pt x="894356" y="482643"/>
                </a:lnTo>
                <a:lnTo>
                  <a:pt x="914759" y="514948"/>
                </a:lnTo>
                <a:lnTo>
                  <a:pt x="934973" y="549913"/>
                </a:lnTo>
                <a:lnTo>
                  <a:pt x="953798" y="585230"/>
                </a:lnTo>
                <a:lnTo>
                  <a:pt x="975203" y="629896"/>
                </a:lnTo>
                <a:lnTo>
                  <a:pt x="990797" y="666152"/>
                </a:lnTo>
                <a:lnTo>
                  <a:pt x="1008454" y="712547"/>
                </a:lnTo>
                <a:lnTo>
                  <a:pt x="1020846" y="749579"/>
                </a:lnTo>
                <a:lnTo>
                  <a:pt x="1034640" y="797414"/>
                </a:lnTo>
                <a:lnTo>
                  <a:pt x="1043841" y="835026"/>
                </a:lnTo>
                <a:lnTo>
                  <a:pt x="1053665" y="883994"/>
                </a:lnTo>
                <a:lnTo>
                  <a:pt x="1059678" y="921973"/>
                </a:lnTo>
                <a:lnTo>
                  <a:pt x="1065448" y="971756"/>
                </a:lnTo>
                <a:lnTo>
                  <a:pt x="1068281" y="1009875"/>
                </a:lnTo>
                <a:lnTo>
                  <a:pt x="1069694" y="1050226"/>
                </a:lnTo>
                <a:lnTo>
                  <a:pt x="1069847" y="1077685"/>
                </a:lnTo>
                <a:lnTo>
                  <a:pt x="1069717" y="1090253"/>
                </a:lnTo>
                <a:lnTo>
                  <a:pt x="1067624" y="1139730"/>
                </a:lnTo>
                <a:lnTo>
                  <a:pt x="1064351" y="1179084"/>
                </a:lnTo>
                <a:lnTo>
                  <a:pt x="1058137" y="1228329"/>
                </a:lnTo>
                <a:lnTo>
                  <a:pt x="1051673" y="1266858"/>
                </a:lnTo>
                <a:lnTo>
                  <a:pt x="1041372" y="1315558"/>
                </a:lnTo>
                <a:lnTo>
                  <a:pt x="1031816" y="1353096"/>
                </a:lnTo>
                <a:lnTo>
                  <a:pt x="1017480" y="1400930"/>
                </a:lnTo>
                <a:lnTo>
                  <a:pt x="1004937" y="1437290"/>
                </a:lnTo>
                <a:lnTo>
                  <a:pt x="986640" y="1483938"/>
                </a:lnTo>
                <a:lnTo>
                  <a:pt x="971224" y="1518927"/>
                </a:lnTo>
                <a:lnTo>
                  <a:pt x="953508" y="1555211"/>
                </a:lnTo>
                <a:lnTo>
                  <a:pt x="934705" y="1590580"/>
                </a:lnTo>
                <a:lnTo>
                  <a:pt x="909604" y="1633273"/>
                </a:lnTo>
                <a:lnTo>
                  <a:pt x="888219" y="1666476"/>
                </a:lnTo>
                <a:lnTo>
                  <a:pt x="859592" y="1707023"/>
                </a:lnTo>
                <a:lnTo>
                  <a:pt x="835777" y="1737997"/>
                </a:lnTo>
                <a:lnTo>
                  <a:pt x="803799" y="1776142"/>
                </a:lnTo>
                <a:lnTo>
                  <a:pt x="777722" y="1804787"/>
                </a:lnTo>
                <a:lnTo>
                  <a:pt x="742589" y="1840272"/>
                </a:lnTo>
                <a:lnTo>
                  <a:pt x="714428" y="1866474"/>
                </a:lnTo>
                <a:lnTo>
                  <a:pt x="676357" y="1899050"/>
                </a:lnTo>
                <a:lnTo>
                  <a:pt x="646305" y="1922690"/>
                </a:lnTo>
                <a:lnTo>
                  <a:pt x="613615" y="1946392"/>
                </a:lnTo>
                <a:lnTo>
                  <a:pt x="580395" y="1968776"/>
                </a:lnTo>
                <a:lnTo>
                  <a:pt x="550823" y="1987272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" name="object 18"/>
          <p:cNvSpPr/>
          <p:nvPr/>
        </p:nvSpPr>
        <p:spPr>
          <a:xfrm>
            <a:off x="2328115" y="1869171"/>
            <a:ext cx="1423147" cy="1251697"/>
          </a:xfrm>
          <a:custGeom>
            <a:avLst/>
            <a:gdLst/>
            <a:ahLst/>
            <a:cxnLst/>
            <a:rect l="l" t="t" r="r" b="b"/>
            <a:pathLst>
              <a:path w="1612900" h="1418589">
                <a:moveTo>
                  <a:pt x="1078143" y="1417975"/>
                </a:moveTo>
                <a:lnTo>
                  <a:pt x="1035781" y="1417384"/>
                </a:lnTo>
                <a:lnTo>
                  <a:pt x="988831" y="1414934"/>
                </a:lnTo>
                <a:lnTo>
                  <a:pt x="949580" y="1411203"/>
                </a:lnTo>
                <a:lnTo>
                  <a:pt x="884722" y="1401788"/>
                </a:lnTo>
                <a:lnTo>
                  <a:pt x="836532" y="1392251"/>
                </a:lnTo>
                <a:lnTo>
                  <a:pt x="787872" y="1380168"/>
                </a:lnTo>
                <a:lnTo>
                  <a:pt x="738116" y="1365220"/>
                </a:lnTo>
                <a:lnTo>
                  <a:pt x="701335" y="1352508"/>
                </a:lnTo>
                <a:lnTo>
                  <a:pt x="664838" y="1338282"/>
                </a:lnTo>
                <a:lnTo>
                  <a:pt x="628354" y="1322608"/>
                </a:lnTo>
                <a:lnTo>
                  <a:pt x="584998" y="1301803"/>
                </a:lnTo>
                <a:lnTo>
                  <a:pt x="551000" y="1283761"/>
                </a:lnTo>
                <a:lnTo>
                  <a:pt x="517071" y="1264058"/>
                </a:lnTo>
                <a:lnTo>
                  <a:pt x="483820" y="1243190"/>
                </a:lnTo>
                <a:lnTo>
                  <a:pt x="444082" y="1215905"/>
                </a:lnTo>
                <a:lnTo>
                  <a:pt x="413465" y="1192993"/>
                </a:lnTo>
                <a:lnTo>
                  <a:pt x="382896" y="1168269"/>
                </a:lnTo>
                <a:lnTo>
                  <a:pt x="353481" y="1142745"/>
                </a:lnTo>
                <a:lnTo>
                  <a:pt x="324919" y="1115941"/>
                </a:lnTo>
                <a:lnTo>
                  <a:pt x="296887" y="1087778"/>
                </a:lnTo>
                <a:lnTo>
                  <a:pt x="264415" y="1052315"/>
                </a:lnTo>
                <a:lnTo>
                  <a:pt x="239583" y="1022888"/>
                </a:lnTo>
                <a:lnTo>
                  <a:pt x="215446" y="991960"/>
                </a:lnTo>
                <a:lnTo>
                  <a:pt x="192361" y="960187"/>
                </a:lnTo>
                <a:lnTo>
                  <a:pt x="165663" y="920059"/>
                </a:lnTo>
                <a:lnTo>
                  <a:pt x="145788" y="887377"/>
                </a:lnTo>
                <a:lnTo>
                  <a:pt x="126642" y="853043"/>
                </a:lnTo>
                <a:lnTo>
                  <a:pt x="108857" y="818382"/>
                </a:lnTo>
                <a:lnTo>
                  <a:pt x="92347" y="782863"/>
                </a:lnTo>
                <a:lnTo>
                  <a:pt x="76830" y="746268"/>
                </a:lnTo>
                <a:lnTo>
                  <a:pt x="59920" y="701258"/>
                </a:lnTo>
                <a:lnTo>
                  <a:pt x="47847" y="664688"/>
                </a:lnTo>
                <a:lnTo>
                  <a:pt x="36982" y="626993"/>
                </a:lnTo>
                <a:lnTo>
                  <a:pt x="27404" y="588897"/>
                </a:lnTo>
                <a:lnTo>
                  <a:pt x="17591" y="541711"/>
                </a:lnTo>
                <a:lnTo>
                  <a:pt x="11333" y="503971"/>
                </a:lnTo>
                <a:lnTo>
                  <a:pt x="6368" y="464976"/>
                </a:lnTo>
                <a:lnTo>
                  <a:pt x="2787" y="426177"/>
                </a:lnTo>
                <a:lnTo>
                  <a:pt x="710" y="387070"/>
                </a:lnTo>
                <a:lnTo>
                  <a:pt x="0" y="335499"/>
                </a:lnTo>
                <a:lnTo>
                  <a:pt x="178" y="324074"/>
                </a:lnTo>
                <a:lnTo>
                  <a:pt x="2540" y="273320"/>
                </a:lnTo>
                <a:lnTo>
                  <a:pt x="7448" y="221804"/>
                </a:lnTo>
                <a:lnTo>
                  <a:pt x="12764" y="182875"/>
                </a:lnTo>
                <a:lnTo>
                  <a:pt x="21251" y="135435"/>
                </a:lnTo>
                <a:lnTo>
                  <a:pt x="29514" y="98079"/>
                </a:lnTo>
                <a:lnTo>
                  <a:pt x="39446" y="60046"/>
                </a:lnTo>
                <a:lnTo>
                  <a:pt x="50590" y="22704"/>
                </a:lnTo>
                <a:lnTo>
                  <a:pt x="58091" y="0"/>
                </a:lnTo>
                <a:lnTo>
                  <a:pt x="1069878" y="348034"/>
                </a:lnTo>
                <a:lnTo>
                  <a:pt x="1612898" y="1269974"/>
                </a:lnTo>
                <a:lnTo>
                  <a:pt x="1601911" y="1276358"/>
                </a:lnTo>
                <a:lnTo>
                  <a:pt x="1568522" y="1294712"/>
                </a:lnTo>
                <a:lnTo>
                  <a:pt x="1533320" y="1312387"/>
                </a:lnTo>
                <a:lnTo>
                  <a:pt x="1498118" y="1328552"/>
                </a:lnTo>
                <a:lnTo>
                  <a:pt x="1461899" y="1343518"/>
                </a:lnTo>
                <a:lnTo>
                  <a:pt x="1424872" y="1357356"/>
                </a:lnTo>
                <a:lnTo>
                  <a:pt x="1379130" y="1372320"/>
                </a:lnTo>
                <a:lnTo>
                  <a:pt x="1342191" y="1382767"/>
                </a:lnTo>
                <a:lnTo>
                  <a:pt x="1304031" y="1392008"/>
                </a:lnTo>
                <a:lnTo>
                  <a:pt x="1265700" y="1399905"/>
                </a:lnTo>
                <a:lnTo>
                  <a:pt x="1218087" y="1407687"/>
                </a:lnTo>
                <a:lnTo>
                  <a:pt x="1180188" y="1412304"/>
                </a:lnTo>
                <a:lnTo>
                  <a:pt x="1140982" y="1415594"/>
                </a:lnTo>
                <a:lnTo>
                  <a:pt x="1102175" y="1417498"/>
                </a:lnTo>
                <a:lnTo>
                  <a:pt x="1078143" y="1417975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9" name="object 19"/>
          <p:cNvSpPr/>
          <p:nvPr/>
        </p:nvSpPr>
        <p:spPr>
          <a:xfrm>
            <a:off x="2382768" y="1232167"/>
            <a:ext cx="889747" cy="944096"/>
          </a:xfrm>
          <a:custGeom>
            <a:avLst/>
            <a:gdLst/>
            <a:ahLst/>
            <a:cxnLst/>
            <a:rect l="l" t="t" r="r" b="b"/>
            <a:pathLst>
              <a:path w="1008379" h="1069975">
                <a:moveTo>
                  <a:pt x="1007939" y="1069973"/>
                </a:moveTo>
                <a:lnTo>
                  <a:pt x="0" y="710942"/>
                </a:lnTo>
                <a:lnTo>
                  <a:pt x="4334" y="698998"/>
                </a:lnTo>
                <a:lnTo>
                  <a:pt x="8809" y="687109"/>
                </a:lnTo>
                <a:lnTo>
                  <a:pt x="23073" y="651780"/>
                </a:lnTo>
                <a:lnTo>
                  <a:pt x="39525" y="615100"/>
                </a:lnTo>
                <a:lnTo>
                  <a:pt x="61556" y="570772"/>
                </a:lnTo>
                <a:lnTo>
                  <a:pt x="82137" y="533726"/>
                </a:lnTo>
                <a:lnTo>
                  <a:pt x="106540" y="493497"/>
                </a:lnTo>
                <a:lnTo>
                  <a:pt x="128495" y="460568"/>
                </a:lnTo>
                <a:lnTo>
                  <a:pt x="159088" y="418713"/>
                </a:lnTo>
                <a:lnTo>
                  <a:pt x="183587" y="387912"/>
                </a:lnTo>
                <a:lnTo>
                  <a:pt x="215186" y="351396"/>
                </a:lnTo>
                <a:lnTo>
                  <a:pt x="241426" y="323455"/>
                </a:lnTo>
                <a:lnTo>
                  <a:pt x="269444" y="295804"/>
                </a:lnTo>
                <a:lnTo>
                  <a:pt x="298229" y="269292"/>
                </a:lnTo>
                <a:lnTo>
                  <a:pt x="335123" y="238020"/>
                </a:lnTo>
                <a:lnTo>
                  <a:pt x="365252" y="214525"/>
                </a:lnTo>
                <a:lnTo>
                  <a:pt x="397225" y="191475"/>
                </a:lnTo>
                <a:lnTo>
                  <a:pt x="429605" y="169795"/>
                </a:lnTo>
                <a:lnTo>
                  <a:pt x="470921" y="144526"/>
                </a:lnTo>
                <a:lnTo>
                  <a:pt x="504227" y="125983"/>
                </a:lnTo>
                <a:lnTo>
                  <a:pt x="539399" y="108092"/>
                </a:lnTo>
                <a:lnTo>
                  <a:pt x="574606" y="91699"/>
                </a:lnTo>
                <a:lnTo>
                  <a:pt x="610815" y="76522"/>
                </a:lnTo>
                <a:lnTo>
                  <a:pt x="647937" y="62433"/>
                </a:lnTo>
                <a:lnTo>
                  <a:pt x="693679" y="47220"/>
                </a:lnTo>
                <a:lnTo>
                  <a:pt x="730703" y="36552"/>
                </a:lnTo>
                <a:lnTo>
                  <a:pt x="782403" y="24127"/>
                </a:lnTo>
                <a:lnTo>
                  <a:pt x="830589" y="14802"/>
                </a:lnTo>
                <a:lnTo>
                  <a:pt x="880547" y="7624"/>
                </a:lnTo>
                <a:lnTo>
                  <a:pt x="945932" y="1869"/>
                </a:lnTo>
                <a:lnTo>
                  <a:pt x="995112" y="78"/>
                </a:lnTo>
                <a:lnTo>
                  <a:pt x="1006707" y="0"/>
                </a:lnTo>
                <a:lnTo>
                  <a:pt x="1007939" y="1069973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0" name="object 20"/>
          <p:cNvSpPr/>
          <p:nvPr/>
        </p:nvSpPr>
        <p:spPr>
          <a:xfrm>
            <a:off x="4205752" y="1896913"/>
            <a:ext cx="197224" cy="25213"/>
          </a:xfrm>
          <a:custGeom>
            <a:avLst/>
            <a:gdLst/>
            <a:ahLst/>
            <a:cxnLst/>
            <a:rect l="l" t="t" r="r" b="b"/>
            <a:pathLst>
              <a:path w="223520" h="28575">
                <a:moveTo>
                  <a:pt x="0" y="28141"/>
                </a:moveTo>
                <a:lnTo>
                  <a:pt x="103230" y="0"/>
                </a:lnTo>
                <a:lnTo>
                  <a:pt x="223245" y="0"/>
                </a:lnTo>
              </a:path>
            </a:pathLst>
          </a:custGeom>
          <a:ln w="10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1" name="object 21"/>
          <p:cNvSpPr/>
          <p:nvPr/>
        </p:nvSpPr>
        <p:spPr>
          <a:xfrm>
            <a:off x="2489874" y="2922379"/>
            <a:ext cx="166407" cy="72838"/>
          </a:xfrm>
          <a:custGeom>
            <a:avLst/>
            <a:gdLst/>
            <a:ahLst/>
            <a:cxnLst/>
            <a:rect l="l" t="t" r="r" b="b"/>
            <a:pathLst>
              <a:path w="188594" h="82550">
                <a:moveTo>
                  <a:pt x="188151" y="0"/>
                </a:moveTo>
                <a:lnTo>
                  <a:pt x="120015" y="82497"/>
                </a:lnTo>
                <a:lnTo>
                  <a:pt x="0" y="82497"/>
                </a:lnTo>
              </a:path>
            </a:pathLst>
          </a:custGeom>
          <a:ln w="10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2" name="object 22"/>
          <p:cNvSpPr/>
          <p:nvPr/>
        </p:nvSpPr>
        <p:spPr>
          <a:xfrm>
            <a:off x="2554044" y="1308333"/>
            <a:ext cx="160804" cy="77321"/>
          </a:xfrm>
          <a:custGeom>
            <a:avLst/>
            <a:gdLst/>
            <a:ahLst/>
            <a:cxnLst/>
            <a:rect l="l" t="t" r="r" b="b"/>
            <a:pathLst>
              <a:path w="182244" h="87630">
                <a:moveTo>
                  <a:pt x="181687" y="87435"/>
                </a:moveTo>
                <a:lnTo>
                  <a:pt x="120015" y="0"/>
                </a:lnTo>
                <a:lnTo>
                  <a:pt x="0" y="0"/>
                </a:lnTo>
              </a:path>
            </a:pathLst>
          </a:custGeom>
          <a:ln w="10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3" name="object 23"/>
          <p:cNvSpPr txBox="1"/>
          <p:nvPr/>
        </p:nvSpPr>
        <p:spPr>
          <a:xfrm>
            <a:off x="1246654" y="2925414"/>
            <a:ext cx="1219200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9" dirty="0">
                <a:latin typeface="Arial"/>
                <a:cs typeface="Arial"/>
              </a:rPr>
              <a:t>Group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$687</a:t>
            </a:r>
            <a:r>
              <a:rPr sz="927" spc="-4" dirty="0">
                <a:latin typeface="Arial"/>
                <a:cs typeface="Arial"/>
              </a:rPr>
              <a:t>,</a:t>
            </a:r>
            <a:r>
              <a:rPr sz="927" dirty="0">
                <a:latin typeface="Arial"/>
                <a:cs typeface="Arial"/>
              </a:rPr>
              <a:t>208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(39%)</a:t>
            </a:r>
          </a:p>
        </p:txBody>
      </p:sp>
      <p:sp>
        <p:nvSpPr>
          <p:cNvPr id="24" name="object 24"/>
          <p:cNvSpPr/>
          <p:nvPr/>
        </p:nvSpPr>
        <p:spPr>
          <a:xfrm>
            <a:off x="6094289" y="680481"/>
            <a:ext cx="5648325" cy="2753285"/>
          </a:xfrm>
          <a:custGeom>
            <a:avLst/>
            <a:gdLst/>
            <a:ahLst/>
            <a:cxnLst/>
            <a:rect l="l" t="t" r="r" b="b"/>
            <a:pathLst>
              <a:path w="6401434" h="3120390">
                <a:moveTo>
                  <a:pt x="0" y="0"/>
                </a:moveTo>
                <a:lnTo>
                  <a:pt x="6400819" y="0"/>
                </a:lnTo>
                <a:lnTo>
                  <a:pt x="6400819" y="3120399"/>
                </a:lnTo>
                <a:lnTo>
                  <a:pt x="0" y="312039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5" name="object 25"/>
          <p:cNvSpPr/>
          <p:nvPr/>
        </p:nvSpPr>
        <p:spPr>
          <a:xfrm>
            <a:off x="8918179" y="1232166"/>
            <a:ext cx="78441" cy="944096"/>
          </a:xfrm>
          <a:custGeom>
            <a:avLst/>
            <a:gdLst/>
            <a:ahLst/>
            <a:cxnLst/>
            <a:rect l="l" t="t" r="r" b="b"/>
            <a:pathLst>
              <a:path w="88900" h="1069975">
                <a:moveTo>
                  <a:pt x="0" y="1069973"/>
                </a:moveTo>
                <a:lnTo>
                  <a:pt x="0" y="0"/>
                </a:lnTo>
                <a:lnTo>
                  <a:pt x="12710" y="75"/>
                </a:lnTo>
                <a:lnTo>
                  <a:pt x="25413" y="301"/>
                </a:lnTo>
                <a:lnTo>
                  <a:pt x="63481" y="1884"/>
                </a:lnTo>
                <a:lnTo>
                  <a:pt x="88824" y="3693"/>
                </a:lnTo>
                <a:lnTo>
                  <a:pt x="0" y="1069973"/>
                </a:lnTo>
                <a:close/>
              </a:path>
            </a:pathLst>
          </a:custGeom>
          <a:solidFill>
            <a:srgbClr val="FFC107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6" name="object 26"/>
          <p:cNvSpPr/>
          <p:nvPr/>
        </p:nvSpPr>
        <p:spPr>
          <a:xfrm>
            <a:off x="7975407" y="1236348"/>
            <a:ext cx="1887071" cy="1879787"/>
          </a:xfrm>
          <a:custGeom>
            <a:avLst/>
            <a:gdLst/>
            <a:ahLst/>
            <a:cxnLst/>
            <a:rect l="l" t="t" r="r" b="b"/>
            <a:pathLst>
              <a:path w="2138679" h="2130425">
                <a:moveTo>
                  <a:pt x="1650820" y="1960250"/>
                </a:moveTo>
                <a:lnTo>
                  <a:pt x="483133" y="1960250"/>
                </a:lnTo>
                <a:lnTo>
                  <a:pt x="472428" y="1950249"/>
                </a:lnTo>
                <a:lnTo>
                  <a:pt x="462143" y="1940248"/>
                </a:lnTo>
                <a:lnTo>
                  <a:pt x="452120" y="1930247"/>
                </a:lnTo>
                <a:lnTo>
                  <a:pt x="441199" y="1930247"/>
                </a:lnTo>
                <a:lnTo>
                  <a:pt x="430843" y="1920245"/>
                </a:lnTo>
                <a:lnTo>
                  <a:pt x="420901" y="1910244"/>
                </a:lnTo>
                <a:lnTo>
                  <a:pt x="411222" y="1900243"/>
                </a:lnTo>
                <a:lnTo>
                  <a:pt x="400684" y="1900243"/>
                </a:lnTo>
                <a:lnTo>
                  <a:pt x="390701" y="1890241"/>
                </a:lnTo>
                <a:lnTo>
                  <a:pt x="381125" y="1880240"/>
                </a:lnTo>
                <a:lnTo>
                  <a:pt x="371811" y="1870239"/>
                </a:lnTo>
                <a:lnTo>
                  <a:pt x="361681" y="1860238"/>
                </a:lnTo>
                <a:lnTo>
                  <a:pt x="352093" y="1850236"/>
                </a:lnTo>
                <a:lnTo>
                  <a:pt x="342905" y="1850236"/>
                </a:lnTo>
                <a:lnTo>
                  <a:pt x="333977" y="1840235"/>
                </a:lnTo>
                <a:lnTo>
                  <a:pt x="324278" y="1830234"/>
                </a:lnTo>
                <a:lnTo>
                  <a:pt x="315106" y="1820232"/>
                </a:lnTo>
                <a:lnTo>
                  <a:pt x="306327" y="1810231"/>
                </a:lnTo>
                <a:lnTo>
                  <a:pt x="297805" y="1800230"/>
                </a:lnTo>
                <a:lnTo>
                  <a:pt x="288558" y="1790229"/>
                </a:lnTo>
                <a:lnTo>
                  <a:pt x="279824" y="1780227"/>
                </a:lnTo>
                <a:lnTo>
                  <a:pt x="271473" y="1770226"/>
                </a:lnTo>
                <a:lnTo>
                  <a:pt x="263377" y="1760225"/>
                </a:lnTo>
                <a:lnTo>
                  <a:pt x="254604" y="1750223"/>
                </a:lnTo>
                <a:lnTo>
                  <a:pt x="246327" y="1740222"/>
                </a:lnTo>
                <a:lnTo>
                  <a:pt x="238423" y="1740222"/>
                </a:lnTo>
                <a:lnTo>
                  <a:pt x="230771" y="1730221"/>
                </a:lnTo>
                <a:lnTo>
                  <a:pt x="222492" y="1720220"/>
                </a:lnTo>
                <a:lnTo>
                  <a:pt x="214691" y="1700217"/>
                </a:lnTo>
                <a:lnTo>
                  <a:pt x="207252" y="1690216"/>
                </a:lnTo>
                <a:lnTo>
                  <a:pt x="200061" y="1690216"/>
                </a:lnTo>
                <a:lnTo>
                  <a:pt x="192294" y="1670213"/>
                </a:lnTo>
                <a:lnTo>
                  <a:pt x="184986" y="1660212"/>
                </a:lnTo>
                <a:lnTo>
                  <a:pt x="178030" y="1650211"/>
                </a:lnTo>
                <a:lnTo>
                  <a:pt x="171316" y="1640209"/>
                </a:lnTo>
                <a:lnTo>
                  <a:pt x="164079" y="1630208"/>
                </a:lnTo>
                <a:lnTo>
                  <a:pt x="157282" y="1620207"/>
                </a:lnTo>
                <a:lnTo>
                  <a:pt x="150823" y="1610206"/>
                </a:lnTo>
                <a:lnTo>
                  <a:pt x="144602" y="1600204"/>
                </a:lnTo>
                <a:lnTo>
                  <a:pt x="137911" y="1590203"/>
                </a:lnTo>
                <a:lnTo>
                  <a:pt x="131639" y="1580202"/>
                </a:lnTo>
                <a:lnTo>
                  <a:pt x="125693" y="1570200"/>
                </a:lnTo>
                <a:lnTo>
                  <a:pt x="119979" y="1560199"/>
                </a:lnTo>
                <a:lnTo>
                  <a:pt x="113849" y="1540197"/>
                </a:lnTo>
                <a:lnTo>
                  <a:pt x="108117" y="1530195"/>
                </a:lnTo>
                <a:lnTo>
                  <a:pt x="102696" y="1520194"/>
                </a:lnTo>
                <a:lnTo>
                  <a:pt x="97502" y="1510193"/>
                </a:lnTo>
                <a:lnTo>
                  <a:pt x="91947" y="1500191"/>
                </a:lnTo>
                <a:lnTo>
                  <a:pt x="86768" y="1490190"/>
                </a:lnTo>
                <a:lnTo>
                  <a:pt x="81885" y="1470188"/>
                </a:lnTo>
                <a:lnTo>
                  <a:pt x="77222" y="1460186"/>
                </a:lnTo>
                <a:lnTo>
                  <a:pt x="59186" y="1420181"/>
                </a:lnTo>
                <a:lnTo>
                  <a:pt x="54818" y="1400179"/>
                </a:lnTo>
                <a:lnTo>
                  <a:pt x="50778" y="1390177"/>
                </a:lnTo>
                <a:lnTo>
                  <a:pt x="47004" y="1380176"/>
                </a:lnTo>
                <a:lnTo>
                  <a:pt x="43434" y="1370175"/>
                </a:lnTo>
                <a:lnTo>
                  <a:pt x="39675" y="1350172"/>
                </a:lnTo>
                <a:lnTo>
                  <a:pt x="36219" y="1340171"/>
                </a:lnTo>
                <a:lnTo>
                  <a:pt x="33012" y="1330170"/>
                </a:lnTo>
                <a:lnTo>
                  <a:pt x="30002" y="1320168"/>
                </a:lnTo>
                <a:lnTo>
                  <a:pt x="26861" y="1300166"/>
                </a:lnTo>
                <a:lnTo>
                  <a:pt x="23996" y="1290165"/>
                </a:lnTo>
                <a:lnTo>
                  <a:pt x="21364" y="1280163"/>
                </a:lnTo>
                <a:lnTo>
                  <a:pt x="18920" y="1270162"/>
                </a:lnTo>
                <a:lnTo>
                  <a:pt x="16403" y="1250159"/>
                </a:lnTo>
                <a:lnTo>
                  <a:pt x="14137" y="1240158"/>
                </a:lnTo>
                <a:lnTo>
                  <a:pt x="12086" y="1230157"/>
                </a:lnTo>
                <a:lnTo>
                  <a:pt x="10213" y="1220156"/>
                </a:lnTo>
                <a:lnTo>
                  <a:pt x="8327" y="1200153"/>
                </a:lnTo>
                <a:lnTo>
                  <a:pt x="6664" y="1190152"/>
                </a:lnTo>
                <a:lnTo>
                  <a:pt x="5198" y="1180151"/>
                </a:lnTo>
                <a:lnTo>
                  <a:pt x="3902" y="1170149"/>
                </a:lnTo>
                <a:lnTo>
                  <a:pt x="2650" y="1150147"/>
                </a:lnTo>
                <a:lnTo>
                  <a:pt x="1594" y="1140145"/>
                </a:lnTo>
                <a:lnTo>
                  <a:pt x="717" y="1130144"/>
                </a:lnTo>
                <a:lnTo>
                  <a:pt x="0" y="1120143"/>
                </a:lnTo>
                <a:lnTo>
                  <a:pt x="1068474" y="1060135"/>
                </a:lnTo>
                <a:lnTo>
                  <a:pt x="1169071" y="0"/>
                </a:lnTo>
                <a:lnTo>
                  <a:pt x="1244659" y="0"/>
                </a:lnTo>
                <a:lnTo>
                  <a:pt x="1257159" y="10001"/>
                </a:lnTo>
                <a:lnTo>
                  <a:pt x="1294590" y="10001"/>
                </a:lnTo>
                <a:lnTo>
                  <a:pt x="1306960" y="20002"/>
                </a:lnTo>
                <a:lnTo>
                  <a:pt x="1331706" y="20002"/>
                </a:lnTo>
                <a:lnTo>
                  <a:pt x="1344011" y="30003"/>
                </a:lnTo>
                <a:lnTo>
                  <a:pt x="1368370" y="30003"/>
                </a:lnTo>
                <a:lnTo>
                  <a:pt x="1380667" y="40005"/>
                </a:lnTo>
                <a:lnTo>
                  <a:pt x="1404840" y="40005"/>
                </a:lnTo>
                <a:lnTo>
                  <a:pt x="1416786" y="50006"/>
                </a:lnTo>
                <a:lnTo>
                  <a:pt x="1428924" y="50006"/>
                </a:lnTo>
                <a:lnTo>
                  <a:pt x="1440880" y="60007"/>
                </a:lnTo>
                <a:lnTo>
                  <a:pt x="1452697" y="60007"/>
                </a:lnTo>
                <a:lnTo>
                  <a:pt x="1464418" y="70008"/>
                </a:lnTo>
                <a:lnTo>
                  <a:pt x="1476369" y="70008"/>
                </a:lnTo>
                <a:lnTo>
                  <a:pt x="1488109" y="80010"/>
                </a:lnTo>
                <a:lnTo>
                  <a:pt x="1499690" y="80010"/>
                </a:lnTo>
                <a:lnTo>
                  <a:pt x="1511160" y="90011"/>
                </a:lnTo>
                <a:lnTo>
                  <a:pt x="1522894" y="90011"/>
                </a:lnTo>
                <a:lnTo>
                  <a:pt x="1534392" y="100012"/>
                </a:lnTo>
                <a:lnTo>
                  <a:pt x="1545711" y="100012"/>
                </a:lnTo>
                <a:lnTo>
                  <a:pt x="1556905" y="110014"/>
                </a:lnTo>
                <a:lnTo>
                  <a:pt x="1568395" y="110014"/>
                </a:lnTo>
                <a:lnTo>
                  <a:pt x="1579624" y="120015"/>
                </a:lnTo>
                <a:lnTo>
                  <a:pt x="1590656" y="130016"/>
                </a:lnTo>
                <a:lnTo>
                  <a:pt x="1601552" y="130016"/>
                </a:lnTo>
                <a:lnTo>
                  <a:pt x="1612768" y="140017"/>
                </a:lnTo>
                <a:lnTo>
                  <a:pt x="1623704" y="150019"/>
                </a:lnTo>
                <a:lnTo>
                  <a:pt x="1634425" y="150019"/>
                </a:lnTo>
                <a:lnTo>
                  <a:pt x="1644999" y="160020"/>
                </a:lnTo>
                <a:lnTo>
                  <a:pt x="1655914" y="170021"/>
                </a:lnTo>
                <a:lnTo>
                  <a:pt x="1666531" y="170021"/>
                </a:lnTo>
                <a:lnTo>
                  <a:pt x="1676918" y="180023"/>
                </a:lnTo>
                <a:lnTo>
                  <a:pt x="1687148" y="190024"/>
                </a:lnTo>
                <a:lnTo>
                  <a:pt x="1697736" y="190024"/>
                </a:lnTo>
                <a:lnTo>
                  <a:pt x="1708009" y="200025"/>
                </a:lnTo>
                <a:lnTo>
                  <a:pt x="1718040" y="210026"/>
                </a:lnTo>
                <a:lnTo>
                  <a:pt x="1727904" y="220028"/>
                </a:lnTo>
                <a:lnTo>
                  <a:pt x="1738138" y="230029"/>
                </a:lnTo>
                <a:lnTo>
                  <a:pt x="1748044" y="230029"/>
                </a:lnTo>
                <a:lnTo>
                  <a:pt x="1757697" y="240030"/>
                </a:lnTo>
                <a:lnTo>
                  <a:pt x="1767174" y="250031"/>
                </a:lnTo>
                <a:lnTo>
                  <a:pt x="1777029" y="260033"/>
                </a:lnTo>
                <a:lnTo>
                  <a:pt x="1786545" y="270034"/>
                </a:lnTo>
                <a:lnTo>
                  <a:pt x="1795799" y="280035"/>
                </a:lnTo>
                <a:lnTo>
                  <a:pt x="1804871" y="280035"/>
                </a:lnTo>
                <a:lnTo>
                  <a:pt x="1814322" y="290037"/>
                </a:lnTo>
                <a:lnTo>
                  <a:pt x="1823426" y="300038"/>
                </a:lnTo>
                <a:lnTo>
                  <a:pt x="1832261" y="310039"/>
                </a:lnTo>
                <a:lnTo>
                  <a:pt x="1840908" y="320040"/>
                </a:lnTo>
                <a:lnTo>
                  <a:pt x="1849932" y="330042"/>
                </a:lnTo>
                <a:lnTo>
                  <a:pt x="1858603" y="340043"/>
                </a:lnTo>
                <a:lnTo>
                  <a:pt x="1867000" y="350044"/>
                </a:lnTo>
                <a:lnTo>
                  <a:pt x="1875204" y="360046"/>
                </a:lnTo>
                <a:lnTo>
                  <a:pt x="1883777" y="370047"/>
                </a:lnTo>
                <a:lnTo>
                  <a:pt x="1891996" y="380048"/>
                </a:lnTo>
                <a:lnTo>
                  <a:pt x="1899937" y="390049"/>
                </a:lnTo>
                <a:lnTo>
                  <a:pt x="1907681" y="400051"/>
                </a:lnTo>
                <a:lnTo>
                  <a:pt x="1915783" y="410052"/>
                </a:lnTo>
                <a:lnTo>
                  <a:pt x="1923529" y="420053"/>
                </a:lnTo>
                <a:lnTo>
                  <a:pt x="1930997" y="430055"/>
                </a:lnTo>
                <a:lnTo>
                  <a:pt x="1938265" y="440056"/>
                </a:lnTo>
                <a:lnTo>
                  <a:pt x="1945875" y="450057"/>
                </a:lnTo>
                <a:lnTo>
                  <a:pt x="1953132" y="460058"/>
                </a:lnTo>
                <a:lnTo>
                  <a:pt x="1960111" y="470060"/>
                </a:lnTo>
                <a:lnTo>
                  <a:pt x="1966887" y="480061"/>
                </a:lnTo>
                <a:lnTo>
                  <a:pt x="1973985" y="490062"/>
                </a:lnTo>
                <a:lnTo>
                  <a:pt x="1980736" y="500063"/>
                </a:lnTo>
                <a:lnTo>
                  <a:pt x="1987210" y="510065"/>
                </a:lnTo>
                <a:lnTo>
                  <a:pt x="1993482" y="520066"/>
                </a:lnTo>
                <a:lnTo>
                  <a:pt x="2000051" y="530067"/>
                </a:lnTo>
                <a:lnTo>
                  <a:pt x="2006279" y="550070"/>
                </a:lnTo>
                <a:lnTo>
                  <a:pt x="2012236" y="560071"/>
                </a:lnTo>
                <a:lnTo>
                  <a:pt x="2017989" y="570072"/>
                </a:lnTo>
                <a:lnTo>
                  <a:pt x="2024012" y="580074"/>
                </a:lnTo>
                <a:lnTo>
                  <a:pt x="2029704" y="590075"/>
                </a:lnTo>
                <a:lnTo>
                  <a:pt x="2035129" y="600076"/>
                </a:lnTo>
                <a:lnTo>
                  <a:pt x="2040353" y="610078"/>
                </a:lnTo>
                <a:lnTo>
                  <a:pt x="2045814" y="620079"/>
                </a:lnTo>
                <a:lnTo>
                  <a:pt x="2050956" y="640081"/>
                </a:lnTo>
                <a:lnTo>
                  <a:pt x="2055838" y="650083"/>
                </a:lnTo>
                <a:lnTo>
                  <a:pt x="2060522" y="660084"/>
                </a:lnTo>
                <a:lnTo>
                  <a:pt x="2065408" y="670085"/>
                </a:lnTo>
                <a:lnTo>
                  <a:pt x="2069988" y="680087"/>
                </a:lnTo>
                <a:lnTo>
                  <a:pt x="2074317" y="700089"/>
                </a:lnTo>
                <a:lnTo>
                  <a:pt x="2078451" y="710090"/>
                </a:lnTo>
                <a:lnTo>
                  <a:pt x="2082749" y="720092"/>
                </a:lnTo>
                <a:lnTo>
                  <a:pt x="2086756" y="730093"/>
                </a:lnTo>
                <a:lnTo>
                  <a:pt x="2090523" y="740094"/>
                </a:lnTo>
                <a:lnTo>
                  <a:pt x="2094098" y="760097"/>
                </a:lnTo>
                <a:lnTo>
                  <a:pt x="2097797" y="770098"/>
                </a:lnTo>
                <a:lnTo>
                  <a:pt x="2101223" y="780099"/>
                </a:lnTo>
                <a:lnTo>
                  <a:pt x="2104418" y="790101"/>
                </a:lnTo>
                <a:lnTo>
                  <a:pt x="2107428" y="800102"/>
                </a:lnTo>
                <a:lnTo>
                  <a:pt x="2110518" y="820104"/>
                </a:lnTo>
                <a:lnTo>
                  <a:pt x="2113354" y="830106"/>
                </a:lnTo>
                <a:lnTo>
                  <a:pt x="2115972" y="840107"/>
                </a:lnTo>
                <a:lnTo>
                  <a:pt x="2118411" y="850108"/>
                </a:lnTo>
                <a:lnTo>
                  <a:pt x="2120884" y="870111"/>
                </a:lnTo>
                <a:lnTo>
                  <a:pt x="2123123" y="880112"/>
                </a:lnTo>
                <a:lnTo>
                  <a:pt x="2125158" y="890113"/>
                </a:lnTo>
                <a:lnTo>
                  <a:pt x="2127020" y="900115"/>
                </a:lnTo>
                <a:lnTo>
                  <a:pt x="2128870" y="920117"/>
                </a:lnTo>
                <a:lnTo>
                  <a:pt x="2130507" y="930119"/>
                </a:lnTo>
                <a:lnTo>
                  <a:pt x="2131955" y="940120"/>
                </a:lnTo>
                <a:lnTo>
                  <a:pt x="2133237" y="950121"/>
                </a:lnTo>
                <a:lnTo>
                  <a:pt x="2134458" y="970124"/>
                </a:lnTo>
                <a:lnTo>
                  <a:pt x="2135490" y="980125"/>
                </a:lnTo>
                <a:lnTo>
                  <a:pt x="2136347" y="990126"/>
                </a:lnTo>
                <a:lnTo>
                  <a:pt x="2137047" y="1010129"/>
                </a:lnTo>
                <a:lnTo>
                  <a:pt x="2137636" y="1020130"/>
                </a:lnTo>
                <a:lnTo>
                  <a:pt x="2138059" y="1030131"/>
                </a:lnTo>
                <a:lnTo>
                  <a:pt x="2138324" y="1040133"/>
                </a:lnTo>
                <a:lnTo>
                  <a:pt x="2138395" y="1070136"/>
                </a:lnTo>
                <a:lnTo>
                  <a:pt x="2138209" y="1080138"/>
                </a:lnTo>
                <a:lnTo>
                  <a:pt x="2137882" y="1090139"/>
                </a:lnTo>
                <a:lnTo>
                  <a:pt x="2137415" y="1110142"/>
                </a:lnTo>
                <a:lnTo>
                  <a:pt x="2136735" y="1120143"/>
                </a:lnTo>
                <a:lnTo>
                  <a:pt x="2135939" y="1130144"/>
                </a:lnTo>
                <a:lnTo>
                  <a:pt x="2135021" y="1150147"/>
                </a:lnTo>
                <a:lnTo>
                  <a:pt x="2133973" y="1160148"/>
                </a:lnTo>
                <a:lnTo>
                  <a:pt x="2132658" y="1170149"/>
                </a:lnTo>
                <a:lnTo>
                  <a:pt x="2131255" y="1180151"/>
                </a:lnTo>
                <a:lnTo>
                  <a:pt x="2129748" y="1200153"/>
                </a:lnTo>
                <a:lnTo>
                  <a:pt x="2128120" y="1210154"/>
                </a:lnTo>
                <a:lnTo>
                  <a:pt x="2126174" y="1220156"/>
                </a:lnTo>
                <a:lnTo>
                  <a:pt x="2124167" y="1230157"/>
                </a:lnTo>
                <a:lnTo>
                  <a:pt x="2122074" y="1250159"/>
                </a:lnTo>
                <a:lnTo>
                  <a:pt x="2119871" y="1260161"/>
                </a:lnTo>
                <a:lnTo>
                  <a:pt x="2117298" y="1270162"/>
                </a:lnTo>
                <a:lnTo>
                  <a:pt x="2114690" y="1280163"/>
                </a:lnTo>
                <a:lnTo>
                  <a:pt x="2112016" y="1300166"/>
                </a:lnTo>
                <a:lnTo>
                  <a:pt x="2109244" y="1310167"/>
                </a:lnTo>
                <a:lnTo>
                  <a:pt x="2102846" y="1330170"/>
                </a:lnTo>
                <a:lnTo>
                  <a:pt x="2099598" y="1350172"/>
                </a:lnTo>
                <a:lnTo>
                  <a:pt x="2096262" y="1360174"/>
                </a:lnTo>
                <a:lnTo>
                  <a:pt x="2092451" y="1370175"/>
                </a:lnTo>
                <a:lnTo>
                  <a:pt x="2088662" y="1380176"/>
                </a:lnTo>
                <a:lnTo>
                  <a:pt x="2084847" y="1390177"/>
                </a:lnTo>
                <a:lnTo>
                  <a:pt x="2080956" y="1410180"/>
                </a:lnTo>
                <a:lnTo>
                  <a:pt x="2076538" y="1420181"/>
                </a:lnTo>
                <a:lnTo>
                  <a:pt x="2067796" y="1440184"/>
                </a:lnTo>
                <a:lnTo>
                  <a:pt x="2063358" y="1450185"/>
                </a:lnTo>
                <a:lnTo>
                  <a:pt x="2058343" y="1470188"/>
                </a:lnTo>
                <a:lnTo>
                  <a:pt x="2048484" y="1490190"/>
                </a:lnTo>
                <a:lnTo>
                  <a:pt x="2043510" y="1500191"/>
                </a:lnTo>
                <a:lnTo>
                  <a:pt x="2037909" y="1510193"/>
                </a:lnTo>
                <a:lnTo>
                  <a:pt x="2032415" y="1520194"/>
                </a:lnTo>
                <a:lnTo>
                  <a:pt x="2026955" y="1540197"/>
                </a:lnTo>
                <a:lnTo>
                  <a:pt x="2021456" y="1550198"/>
                </a:lnTo>
                <a:lnTo>
                  <a:pt x="2015281" y="1560199"/>
                </a:lnTo>
                <a:lnTo>
                  <a:pt x="2009241" y="1570200"/>
                </a:lnTo>
                <a:lnTo>
                  <a:pt x="1997245" y="1590203"/>
                </a:lnTo>
                <a:lnTo>
                  <a:pt x="1990510" y="1600204"/>
                </a:lnTo>
                <a:lnTo>
                  <a:pt x="1983939" y="1610206"/>
                </a:lnTo>
                <a:lnTo>
                  <a:pt x="1970933" y="1630208"/>
                </a:lnTo>
                <a:lnTo>
                  <a:pt x="1963653" y="1650211"/>
                </a:lnTo>
                <a:lnTo>
                  <a:pt x="1956566" y="1660212"/>
                </a:lnTo>
                <a:lnTo>
                  <a:pt x="1942579" y="1680215"/>
                </a:lnTo>
                <a:lnTo>
                  <a:pt x="1934771" y="1690216"/>
                </a:lnTo>
                <a:lnTo>
                  <a:pt x="1927182" y="1700217"/>
                </a:lnTo>
                <a:lnTo>
                  <a:pt x="1912246" y="1720220"/>
                </a:lnTo>
                <a:lnTo>
                  <a:pt x="1903928" y="1730221"/>
                </a:lnTo>
                <a:lnTo>
                  <a:pt x="1895855" y="1740222"/>
                </a:lnTo>
                <a:lnTo>
                  <a:pt x="1880004" y="1760225"/>
                </a:lnTo>
                <a:lnTo>
                  <a:pt x="1871194" y="1770226"/>
                </a:lnTo>
                <a:lnTo>
                  <a:pt x="1862656" y="1780227"/>
                </a:lnTo>
                <a:lnTo>
                  <a:pt x="1845926" y="1800230"/>
                </a:lnTo>
                <a:lnTo>
                  <a:pt x="1836644" y="1800230"/>
                </a:lnTo>
                <a:lnTo>
                  <a:pt x="1827660" y="1810231"/>
                </a:lnTo>
                <a:lnTo>
                  <a:pt x="1810088" y="1830234"/>
                </a:lnTo>
                <a:lnTo>
                  <a:pt x="1800355" y="1840235"/>
                </a:lnTo>
                <a:lnTo>
                  <a:pt x="1790945" y="1850236"/>
                </a:lnTo>
                <a:lnTo>
                  <a:pt x="1772572" y="1870239"/>
                </a:lnTo>
                <a:lnTo>
                  <a:pt x="1762410" y="1870239"/>
                </a:lnTo>
                <a:lnTo>
                  <a:pt x="1752596" y="1880240"/>
                </a:lnTo>
                <a:lnTo>
                  <a:pt x="1733463" y="1900243"/>
                </a:lnTo>
                <a:lnTo>
                  <a:pt x="1722895" y="1910244"/>
                </a:lnTo>
                <a:lnTo>
                  <a:pt x="1712698" y="1910244"/>
                </a:lnTo>
                <a:lnTo>
                  <a:pt x="1692848" y="1930247"/>
                </a:lnTo>
                <a:lnTo>
                  <a:pt x="1681898" y="1940248"/>
                </a:lnTo>
                <a:lnTo>
                  <a:pt x="1671342" y="1940248"/>
                </a:lnTo>
                <a:lnTo>
                  <a:pt x="1650820" y="1960250"/>
                </a:lnTo>
                <a:close/>
              </a:path>
              <a:path w="2138679" h="2130425">
                <a:moveTo>
                  <a:pt x="1617993" y="1980253"/>
                </a:moveTo>
                <a:lnTo>
                  <a:pt x="515362" y="1980253"/>
                </a:lnTo>
                <a:lnTo>
                  <a:pt x="504756" y="1970252"/>
                </a:lnTo>
                <a:lnTo>
                  <a:pt x="494414" y="1960250"/>
                </a:lnTo>
                <a:lnTo>
                  <a:pt x="1639513" y="1960250"/>
                </a:lnTo>
                <a:lnTo>
                  <a:pt x="1628622" y="1970252"/>
                </a:lnTo>
                <a:lnTo>
                  <a:pt x="1617993" y="1980253"/>
                </a:lnTo>
                <a:close/>
              </a:path>
              <a:path w="2138679" h="2130425">
                <a:moveTo>
                  <a:pt x="1584634" y="2000255"/>
                </a:moveTo>
                <a:lnTo>
                  <a:pt x="548646" y="2000255"/>
                </a:lnTo>
                <a:lnTo>
                  <a:pt x="538006" y="1990254"/>
                </a:lnTo>
                <a:lnTo>
                  <a:pt x="526391" y="1980253"/>
                </a:lnTo>
                <a:lnTo>
                  <a:pt x="1607475" y="1980253"/>
                </a:lnTo>
                <a:lnTo>
                  <a:pt x="1595835" y="1990254"/>
                </a:lnTo>
                <a:lnTo>
                  <a:pt x="1584634" y="2000255"/>
                </a:lnTo>
                <a:close/>
              </a:path>
              <a:path w="2138679" h="2130425">
                <a:moveTo>
                  <a:pt x="1562909" y="2010257"/>
                </a:moveTo>
                <a:lnTo>
                  <a:pt x="570877" y="2010257"/>
                </a:lnTo>
                <a:lnTo>
                  <a:pt x="559548" y="2000255"/>
                </a:lnTo>
                <a:lnTo>
                  <a:pt x="1573711" y="2000255"/>
                </a:lnTo>
                <a:lnTo>
                  <a:pt x="1562909" y="2010257"/>
                </a:lnTo>
                <a:close/>
              </a:path>
              <a:path w="2138679" h="2130425">
                <a:moveTo>
                  <a:pt x="1505001" y="2040261"/>
                </a:moveTo>
                <a:lnTo>
                  <a:pt x="628691" y="2040261"/>
                </a:lnTo>
                <a:lnTo>
                  <a:pt x="616488" y="2030259"/>
                </a:lnTo>
                <a:lnTo>
                  <a:pt x="604885" y="2020258"/>
                </a:lnTo>
                <a:lnTo>
                  <a:pt x="593712" y="2020258"/>
                </a:lnTo>
                <a:lnTo>
                  <a:pt x="582799" y="2010257"/>
                </a:lnTo>
                <a:lnTo>
                  <a:pt x="1550964" y="2010257"/>
                </a:lnTo>
                <a:lnTo>
                  <a:pt x="1539477" y="2020258"/>
                </a:lnTo>
                <a:lnTo>
                  <a:pt x="1528285" y="2030259"/>
                </a:lnTo>
                <a:lnTo>
                  <a:pt x="1517224" y="2030259"/>
                </a:lnTo>
                <a:lnTo>
                  <a:pt x="1505001" y="2040261"/>
                </a:lnTo>
                <a:close/>
              </a:path>
              <a:path w="2138679" h="2130425">
                <a:moveTo>
                  <a:pt x="1481818" y="2050262"/>
                </a:moveTo>
                <a:lnTo>
                  <a:pt x="651272" y="2050262"/>
                </a:lnTo>
                <a:lnTo>
                  <a:pt x="639852" y="2040261"/>
                </a:lnTo>
                <a:lnTo>
                  <a:pt x="1493255" y="2040261"/>
                </a:lnTo>
                <a:lnTo>
                  <a:pt x="1481818" y="2050262"/>
                </a:lnTo>
                <a:close/>
              </a:path>
              <a:path w="2138679" h="2130425">
                <a:moveTo>
                  <a:pt x="1458050" y="2060263"/>
                </a:moveTo>
                <a:lnTo>
                  <a:pt x="675578" y="2060263"/>
                </a:lnTo>
                <a:lnTo>
                  <a:pt x="663123" y="2050262"/>
                </a:lnTo>
                <a:lnTo>
                  <a:pt x="1470524" y="2050262"/>
                </a:lnTo>
                <a:lnTo>
                  <a:pt x="1458050" y="2060263"/>
                </a:lnTo>
                <a:close/>
              </a:path>
              <a:path w="2138679" h="2130425">
                <a:moveTo>
                  <a:pt x="1434415" y="2070264"/>
                </a:moveTo>
                <a:lnTo>
                  <a:pt x="710675" y="2070264"/>
                </a:lnTo>
                <a:lnTo>
                  <a:pt x="698602" y="2060263"/>
                </a:lnTo>
                <a:lnTo>
                  <a:pt x="1446071" y="2060263"/>
                </a:lnTo>
                <a:lnTo>
                  <a:pt x="1434415" y="2070264"/>
                </a:lnTo>
                <a:close/>
              </a:path>
              <a:path w="2138679" h="2130425">
                <a:moveTo>
                  <a:pt x="1398033" y="2080266"/>
                </a:moveTo>
                <a:lnTo>
                  <a:pt x="734936" y="2080266"/>
                </a:lnTo>
                <a:lnTo>
                  <a:pt x="723354" y="2070264"/>
                </a:lnTo>
                <a:lnTo>
                  <a:pt x="1410218" y="2070264"/>
                </a:lnTo>
                <a:lnTo>
                  <a:pt x="1398033" y="2080266"/>
                </a:lnTo>
                <a:close/>
              </a:path>
              <a:path w="2138679" h="2130425">
                <a:moveTo>
                  <a:pt x="1374500" y="2090267"/>
                </a:moveTo>
                <a:lnTo>
                  <a:pt x="771911" y="2090267"/>
                </a:lnTo>
                <a:lnTo>
                  <a:pt x="759036" y="2080266"/>
                </a:lnTo>
                <a:lnTo>
                  <a:pt x="1386185" y="2080266"/>
                </a:lnTo>
                <a:lnTo>
                  <a:pt x="1374500" y="2090267"/>
                </a:lnTo>
                <a:close/>
              </a:path>
              <a:path w="2138679" h="2130425">
                <a:moveTo>
                  <a:pt x="1337235" y="2100268"/>
                </a:moveTo>
                <a:lnTo>
                  <a:pt x="808098" y="2100268"/>
                </a:lnTo>
                <a:lnTo>
                  <a:pt x="795666" y="2090267"/>
                </a:lnTo>
                <a:lnTo>
                  <a:pt x="1349248" y="2090267"/>
                </a:lnTo>
                <a:lnTo>
                  <a:pt x="1337235" y="2100268"/>
                </a:lnTo>
                <a:close/>
              </a:path>
              <a:path w="2138679" h="2130425">
                <a:moveTo>
                  <a:pt x="1287677" y="2110270"/>
                </a:moveTo>
                <a:lnTo>
                  <a:pt x="845179" y="2110270"/>
                </a:lnTo>
                <a:lnTo>
                  <a:pt x="833037" y="2100268"/>
                </a:lnTo>
                <a:lnTo>
                  <a:pt x="1299829" y="2100268"/>
                </a:lnTo>
                <a:lnTo>
                  <a:pt x="1287677" y="2110270"/>
                </a:lnTo>
                <a:close/>
              </a:path>
              <a:path w="2138679" h="2130425">
                <a:moveTo>
                  <a:pt x="1237623" y="2120271"/>
                </a:moveTo>
                <a:lnTo>
                  <a:pt x="895198" y="2120271"/>
                </a:lnTo>
                <a:lnTo>
                  <a:pt x="882942" y="2110270"/>
                </a:lnTo>
                <a:lnTo>
                  <a:pt x="1249885" y="2110270"/>
                </a:lnTo>
                <a:lnTo>
                  <a:pt x="1237623" y="2120271"/>
                </a:lnTo>
                <a:close/>
              </a:path>
              <a:path w="2138679" h="2130425">
                <a:moveTo>
                  <a:pt x="1161672" y="2130272"/>
                </a:moveTo>
                <a:lnTo>
                  <a:pt x="971731" y="2130272"/>
                </a:lnTo>
                <a:lnTo>
                  <a:pt x="958368" y="2120271"/>
                </a:lnTo>
                <a:lnTo>
                  <a:pt x="1175040" y="2120271"/>
                </a:lnTo>
                <a:lnTo>
                  <a:pt x="1161672" y="2130272"/>
                </a:lnTo>
                <a:close/>
              </a:path>
            </a:pathLst>
          </a:custGeom>
          <a:solidFill>
            <a:srgbClr val="004D4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7" name="object 27"/>
          <p:cNvSpPr/>
          <p:nvPr/>
        </p:nvSpPr>
        <p:spPr>
          <a:xfrm>
            <a:off x="7974144" y="1232167"/>
            <a:ext cx="944096" cy="992281"/>
          </a:xfrm>
          <a:custGeom>
            <a:avLst/>
            <a:gdLst/>
            <a:ahLst/>
            <a:cxnLst/>
            <a:rect l="l" t="t" r="r" b="b"/>
            <a:pathLst>
              <a:path w="1069975" h="1124585">
                <a:moveTo>
                  <a:pt x="1313" y="1124332"/>
                </a:moveTo>
                <a:lnTo>
                  <a:pt x="743" y="1111642"/>
                </a:lnTo>
                <a:lnTo>
                  <a:pt x="324" y="1098949"/>
                </a:lnTo>
                <a:lnTo>
                  <a:pt x="56" y="1086251"/>
                </a:lnTo>
                <a:lnTo>
                  <a:pt x="0" y="1059803"/>
                </a:lnTo>
                <a:lnTo>
                  <a:pt x="196" y="1046836"/>
                </a:lnTo>
                <a:lnTo>
                  <a:pt x="1780" y="1007773"/>
                </a:lnTo>
                <a:lnTo>
                  <a:pt x="6130" y="955490"/>
                </a:lnTo>
                <a:lnTo>
                  <a:pt x="13103" y="903046"/>
                </a:lnTo>
                <a:lnTo>
                  <a:pt x="21586" y="855799"/>
                </a:lnTo>
                <a:lnTo>
                  <a:pt x="29950" y="818311"/>
                </a:lnTo>
                <a:lnTo>
                  <a:pt x="39988" y="780020"/>
                </a:lnTo>
                <a:lnTo>
                  <a:pt x="51298" y="742577"/>
                </a:lnTo>
                <a:lnTo>
                  <a:pt x="68636" y="692912"/>
                </a:lnTo>
                <a:lnTo>
                  <a:pt x="86542" y="648261"/>
                </a:lnTo>
                <a:lnTo>
                  <a:pt x="102197" y="613482"/>
                </a:lnTo>
                <a:lnTo>
                  <a:pt x="119690" y="578137"/>
                </a:lnTo>
                <a:lnTo>
                  <a:pt x="138315" y="543761"/>
                </a:lnTo>
                <a:lnTo>
                  <a:pt x="165254" y="498721"/>
                </a:lnTo>
                <a:lnTo>
                  <a:pt x="194619" y="454693"/>
                </a:lnTo>
                <a:lnTo>
                  <a:pt x="223040" y="416014"/>
                </a:lnTo>
                <a:lnTo>
                  <a:pt x="247067" y="386030"/>
                </a:lnTo>
                <a:lnTo>
                  <a:pt x="272948" y="356067"/>
                </a:lnTo>
                <a:lnTo>
                  <a:pt x="299594" y="327431"/>
                </a:lnTo>
                <a:lnTo>
                  <a:pt x="337037" y="290474"/>
                </a:lnTo>
                <a:lnTo>
                  <a:pt x="372776" y="258274"/>
                </a:lnTo>
                <a:lnTo>
                  <a:pt x="402152" y="233941"/>
                </a:lnTo>
                <a:lnTo>
                  <a:pt x="433427" y="209910"/>
                </a:lnTo>
                <a:lnTo>
                  <a:pt x="465288" y="187251"/>
                </a:lnTo>
                <a:lnTo>
                  <a:pt x="509313" y="158678"/>
                </a:lnTo>
                <a:lnTo>
                  <a:pt x="555070" y="132082"/>
                </a:lnTo>
                <a:lnTo>
                  <a:pt x="597620" y="109873"/>
                </a:lnTo>
                <a:lnTo>
                  <a:pt x="632399" y="93535"/>
                </a:lnTo>
                <a:lnTo>
                  <a:pt x="668833" y="78034"/>
                </a:lnTo>
                <a:lnTo>
                  <a:pt x="705367" y="64060"/>
                </a:lnTo>
                <a:lnTo>
                  <a:pt x="768297" y="43439"/>
                </a:lnTo>
                <a:lnTo>
                  <a:pt x="813895" y="31079"/>
                </a:lnTo>
                <a:lnTo>
                  <a:pt x="864527" y="19916"/>
                </a:lnTo>
                <a:lnTo>
                  <a:pt x="929022" y="9345"/>
                </a:lnTo>
                <a:lnTo>
                  <a:pt x="981472" y="3705"/>
                </a:lnTo>
                <a:lnTo>
                  <a:pt x="1034518" y="642"/>
                </a:lnTo>
                <a:lnTo>
                  <a:pt x="1068753" y="0"/>
                </a:lnTo>
                <a:lnTo>
                  <a:pt x="1069906" y="1069973"/>
                </a:lnTo>
                <a:lnTo>
                  <a:pt x="1313" y="1124332"/>
                </a:lnTo>
                <a:close/>
              </a:path>
            </a:pathLst>
          </a:custGeom>
          <a:solidFill>
            <a:srgbClr val="D81B60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8" name="object 28"/>
          <p:cNvSpPr/>
          <p:nvPr/>
        </p:nvSpPr>
        <p:spPr>
          <a:xfrm>
            <a:off x="8963721" y="1115331"/>
            <a:ext cx="110378" cy="94689"/>
          </a:xfrm>
          <a:custGeom>
            <a:avLst/>
            <a:gdLst/>
            <a:ahLst/>
            <a:cxnLst/>
            <a:rect l="l" t="t" r="r" b="b"/>
            <a:pathLst>
              <a:path w="125095" h="107315">
                <a:moveTo>
                  <a:pt x="0" y="106878"/>
                </a:moveTo>
                <a:lnTo>
                  <a:pt x="5035" y="0"/>
                </a:lnTo>
                <a:lnTo>
                  <a:pt x="125050" y="0"/>
                </a:lnTo>
              </a:path>
            </a:pathLst>
          </a:custGeom>
          <a:ln w="10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29" name="object 29"/>
          <p:cNvSpPr/>
          <p:nvPr/>
        </p:nvSpPr>
        <p:spPr>
          <a:xfrm>
            <a:off x="9587459" y="2875189"/>
            <a:ext cx="171450" cy="68356"/>
          </a:xfrm>
          <a:custGeom>
            <a:avLst/>
            <a:gdLst/>
            <a:ahLst/>
            <a:cxnLst/>
            <a:rect l="l" t="t" r="r" b="b"/>
            <a:pathLst>
              <a:path w="194309" h="77470">
                <a:moveTo>
                  <a:pt x="0" y="0"/>
                </a:moveTo>
                <a:lnTo>
                  <a:pt x="74001" y="77279"/>
                </a:lnTo>
                <a:lnTo>
                  <a:pt x="194017" y="77279"/>
                </a:lnTo>
              </a:path>
            </a:pathLst>
          </a:custGeom>
          <a:ln w="10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0" name="object 30"/>
          <p:cNvSpPr/>
          <p:nvPr/>
        </p:nvSpPr>
        <p:spPr>
          <a:xfrm>
            <a:off x="8042419" y="1444565"/>
            <a:ext cx="174812" cy="65554"/>
          </a:xfrm>
          <a:custGeom>
            <a:avLst/>
            <a:gdLst/>
            <a:ahLst/>
            <a:cxnLst/>
            <a:rect l="l" t="t" r="r" b="b"/>
            <a:pathLst>
              <a:path w="198120" h="74294">
                <a:moveTo>
                  <a:pt x="197571" y="73711"/>
                </a:moveTo>
                <a:lnTo>
                  <a:pt x="120015" y="0"/>
                </a:lnTo>
                <a:lnTo>
                  <a:pt x="0" y="0"/>
                </a:lnTo>
              </a:path>
            </a:pathLst>
          </a:custGeom>
          <a:ln w="100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1" name="object 31"/>
          <p:cNvSpPr txBox="1"/>
          <p:nvPr/>
        </p:nvSpPr>
        <p:spPr>
          <a:xfrm>
            <a:off x="9782744" y="2873621"/>
            <a:ext cx="1389529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927" spc="-4" dirty="0">
                <a:latin typeface="Arial"/>
                <a:cs typeface="Arial"/>
              </a:rPr>
              <a:t>Individual </a:t>
            </a:r>
            <a:r>
              <a:rPr sz="927" dirty="0">
                <a:latin typeface="Arial"/>
                <a:cs typeface="Arial"/>
              </a:rPr>
              <a:t>$309</a:t>
            </a:r>
            <a:r>
              <a:rPr sz="927" spc="-4" dirty="0">
                <a:latin typeface="Arial"/>
                <a:cs typeface="Arial"/>
              </a:rPr>
              <a:t>,</a:t>
            </a:r>
            <a:r>
              <a:rPr sz="927" dirty="0">
                <a:latin typeface="Arial"/>
                <a:cs typeface="Arial"/>
              </a:rPr>
              <a:t>980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(73%)</a:t>
            </a:r>
          </a:p>
        </p:txBody>
      </p:sp>
      <p:sp>
        <p:nvSpPr>
          <p:cNvPr id="32" name="object 32"/>
          <p:cNvSpPr/>
          <p:nvPr/>
        </p:nvSpPr>
        <p:spPr>
          <a:xfrm>
            <a:off x="4258932" y="3083554"/>
            <a:ext cx="1835524" cy="352985"/>
          </a:xfrm>
          <a:custGeom>
            <a:avLst/>
            <a:gdLst/>
            <a:ahLst/>
            <a:cxnLst/>
            <a:rect l="l" t="t" r="r" b="b"/>
            <a:pathLst>
              <a:path w="2080259" h="400050">
                <a:moveTo>
                  <a:pt x="0" y="0"/>
                </a:moveTo>
                <a:lnTo>
                  <a:pt x="2080266" y="0"/>
                </a:lnTo>
                <a:lnTo>
                  <a:pt x="2080266" y="400051"/>
                </a:lnTo>
                <a:lnTo>
                  <a:pt x="0" y="400051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3" name="object 33"/>
          <p:cNvSpPr txBox="1"/>
          <p:nvPr/>
        </p:nvSpPr>
        <p:spPr>
          <a:xfrm>
            <a:off x="4669175" y="3173426"/>
            <a:ext cx="1015253" cy="156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15" spc="-115" dirty="0">
                <a:solidFill>
                  <a:srgbClr val="252423"/>
                </a:solidFill>
                <a:latin typeface="Arial"/>
                <a:cs typeface="Arial"/>
              </a:rPr>
              <a:t>T</a:t>
            </a:r>
            <a:r>
              <a:rPr sz="1015" dirty="0">
                <a:solidFill>
                  <a:srgbClr val="252423"/>
                </a:solidFill>
                <a:latin typeface="Arial"/>
                <a:cs typeface="Arial"/>
              </a:rPr>
              <a:t>otal: $1,765,795</a:t>
            </a:r>
            <a:endParaRPr sz="1015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904986" y="3083554"/>
            <a:ext cx="1835524" cy="352985"/>
          </a:xfrm>
          <a:custGeom>
            <a:avLst/>
            <a:gdLst/>
            <a:ahLst/>
            <a:cxnLst/>
            <a:rect l="l" t="t" r="r" b="b"/>
            <a:pathLst>
              <a:path w="2080259" h="400050">
                <a:moveTo>
                  <a:pt x="0" y="0"/>
                </a:moveTo>
                <a:lnTo>
                  <a:pt x="2080266" y="0"/>
                </a:lnTo>
                <a:lnTo>
                  <a:pt x="2080266" y="400051"/>
                </a:lnTo>
                <a:lnTo>
                  <a:pt x="0" y="400051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78879" y="332053"/>
            <a:ext cx="9278471" cy="3400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 algn="ctr">
              <a:lnSpc>
                <a:spcPct val="100000"/>
              </a:lnSpc>
            </a:pPr>
            <a:r>
              <a:rPr lang="en-US" sz="2210" dirty="0">
                <a:solidFill>
                  <a:srgbClr val="0066FF"/>
                </a:solidFill>
                <a:latin typeface="Arial Black" panose="020B0A04020102020204" pitchFamily="34" charset="0"/>
              </a:rPr>
              <a:t>COMPOSITION OF 2020 CONTRIBUTIONS</a:t>
            </a:r>
            <a:endParaRPr sz="2210" dirty="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36950" y="726075"/>
            <a:ext cx="1870262" cy="19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Online Contributions</a:t>
            </a:r>
            <a:endParaRPr sz="1279" dirty="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43564" y="1238578"/>
            <a:ext cx="6674784" cy="75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1094"/>
              </a:lnSpc>
            </a:pPr>
            <a:r>
              <a:rPr sz="927" spc="-9" dirty="0">
                <a:latin typeface="Arial"/>
                <a:cs typeface="Arial"/>
              </a:rPr>
              <a:t>Other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$345</a:t>
            </a:r>
            <a:r>
              <a:rPr sz="927" spc="-4" dirty="0">
                <a:latin typeface="Arial"/>
                <a:cs typeface="Arial"/>
              </a:rPr>
              <a:t>,</a:t>
            </a:r>
            <a:r>
              <a:rPr sz="927" dirty="0">
                <a:latin typeface="Arial"/>
                <a:cs typeface="Arial"/>
              </a:rPr>
              <a:t>282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(20%)</a:t>
            </a:r>
          </a:p>
          <a:p>
            <a:pPr marR="4483" algn="r">
              <a:lnSpc>
                <a:spcPts val="1094"/>
              </a:lnSpc>
            </a:pPr>
            <a:r>
              <a:rPr sz="927" spc="-9" dirty="0">
                <a:latin typeface="Arial"/>
                <a:cs typeface="Arial"/>
              </a:rPr>
              <a:t>Group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$</a:t>
            </a:r>
            <a:r>
              <a:rPr sz="927" spc="-71" dirty="0">
                <a:latin typeface="Arial"/>
                <a:cs typeface="Arial"/>
              </a:rPr>
              <a:t>1</a:t>
            </a:r>
            <a:r>
              <a:rPr sz="927" dirty="0">
                <a:latin typeface="Arial"/>
                <a:cs typeface="Arial"/>
              </a:rPr>
              <a:t>10</a:t>
            </a:r>
            <a:r>
              <a:rPr sz="927" spc="-4" dirty="0">
                <a:latin typeface="Arial"/>
                <a:cs typeface="Arial"/>
              </a:rPr>
              <a:t>,</a:t>
            </a:r>
            <a:r>
              <a:rPr sz="927" dirty="0">
                <a:latin typeface="Arial"/>
                <a:cs typeface="Arial"/>
              </a:rPr>
              <a:t>056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(26%)</a:t>
            </a:r>
          </a:p>
          <a:p>
            <a:pPr>
              <a:lnSpc>
                <a:spcPct val="100000"/>
              </a:lnSpc>
            </a:pPr>
            <a:endParaRPr sz="882" dirty="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1235" dirty="0">
              <a:latin typeface="Times New Roman"/>
              <a:cs typeface="Times New Roman"/>
            </a:endParaRPr>
          </a:p>
          <a:p>
            <a:pPr marL="3094109"/>
            <a:r>
              <a:rPr sz="927" spc="-4" dirty="0">
                <a:latin typeface="Arial"/>
                <a:cs typeface="Arial"/>
              </a:rPr>
              <a:t>Individual </a:t>
            </a:r>
            <a:r>
              <a:rPr sz="927" dirty="0">
                <a:latin typeface="Arial"/>
                <a:cs typeface="Arial"/>
              </a:rPr>
              <a:t>$733</a:t>
            </a:r>
            <a:r>
              <a:rPr sz="927" spc="-4" dirty="0">
                <a:latin typeface="Arial"/>
                <a:cs typeface="Arial"/>
              </a:rPr>
              <a:t>,</a:t>
            </a:r>
            <a:r>
              <a:rPr sz="927" dirty="0">
                <a:latin typeface="Arial"/>
                <a:cs typeface="Arial"/>
              </a:rPr>
              <a:t>306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(42%)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887587" y="726075"/>
            <a:ext cx="2200835" cy="480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Bi</a:t>
            </a:r>
            <a:r>
              <a:rPr sz="1279" b="1" spc="66" dirty="0">
                <a:solidFill>
                  <a:srgbClr val="3366FF"/>
                </a:solidFill>
                <a:latin typeface="Arial Black"/>
                <a:cs typeface="Arial Black"/>
              </a:rPr>
              <a:t>r</a:t>
            </a:r>
            <a:r>
              <a:rPr sz="1279" b="1" spc="4" dirty="0">
                <a:solidFill>
                  <a:srgbClr val="3366FF"/>
                </a:solidFill>
                <a:latin typeface="Arial Black"/>
                <a:cs typeface="Arial Black"/>
              </a:rPr>
              <a:t>thday Contributions</a:t>
            </a:r>
            <a:endParaRPr sz="1279" dirty="0">
              <a:latin typeface="Arial Black"/>
              <a:cs typeface="Arial Black"/>
            </a:endParaRPr>
          </a:p>
          <a:p>
            <a:pPr marL="1221506">
              <a:spcBef>
                <a:spcPts val="1072"/>
              </a:spcBef>
            </a:pPr>
            <a:r>
              <a:rPr sz="927" spc="-9" dirty="0">
                <a:latin typeface="Arial"/>
                <a:cs typeface="Arial"/>
              </a:rPr>
              <a:t>Other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$6</a:t>
            </a:r>
            <a:r>
              <a:rPr sz="927" spc="-4" dirty="0">
                <a:latin typeface="Arial"/>
                <a:cs typeface="Arial"/>
              </a:rPr>
              <a:t>,</a:t>
            </a:r>
            <a:r>
              <a:rPr sz="927" dirty="0">
                <a:latin typeface="Arial"/>
                <a:cs typeface="Arial"/>
              </a:rPr>
              <a:t>390</a:t>
            </a:r>
            <a:r>
              <a:rPr sz="927" spc="-4" dirty="0">
                <a:latin typeface="Arial"/>
                <a:cs typeface="Arial"/>
              </a:rPr>
              <a:t> </a:t>
            </a:r>
            <a:r>
              <a:rPr sz="927" dirty="0">
                <a:latin typeface="Arial"/>
                <a:cs typeface="Arial"/>
              </a:rPr>
              <a:t>(1%)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369175" y="3173426"/>
            <a:ext cx="907676" cy="156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015" spc="-115" dirty="0">
                <a:solidFill>
                  <a:srgbClr val="252423"/>
                </a:solidFill>
                <a:latin typeface="Arial"/>
                <a:cs typeface="Arial"/>
              </a:rPr>
              <a:t>T</a:t>
            </a:r>
            <a:r>
              <a:rPr sz="1015" dirty="0">
                <a:solidFill>
                  <a:srgbClr val="252423"/>
                </a:solidFill>
                <a:latin typeface="Arial"/>
                <a:cs typeface="Arial"/>
              </a:rPr>
              <a:t>otal: $426,426</a:t>
            </a:r>
            <a:endParaRPr sz="1015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6481" y="3582487"/>
            <a:ext cx="11119597" cy="0"/>
          </a:xfrm>
          <a:custGeom>
            <a:avLst/>
            <a:gdLst/>
            <a:ahLst/>
            <a:cxnLst/>
            <a:rect l="l" t="t" r="r" b="b"/>
            <a:pathLst>
              <a:path w="12602210">
                <a:moveTo>
                  <a:pt x="0" y="0"/>
                </a:moveTo>
                <a:lnTo>
                  <a:pt x="126016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2" name="object 42"/>
          <p:cNvSpPr/>
          <p:nvPr/>
        </p:nvSpPr>
        <p:spPr>
          <a:xfrm>
            <a:off x="536481" y="3582487"/>
            <a:ext cx="11119597" cy="0"/>
          </a:xfrm>
          <a:custGeom>
            <a:avLst/>
            <a:gdLst/>
            <a:ahLst/>
            <a:cxnLst/>
            <a:rect l="l" t="t" r="r" b="b"/>
            <a:pathLst>
              <a:path w="12602210">
                <a:moveTo>
                  <a:pt x="12601612" y="0"/>
                </a:moveTo>
                <a:lnTo>
                  <a:pt x="0" y="0"/>
                </a:lnTo>
              </a:path>
            </a:pathLst>
          </a:custGeom>
          <a:ln w="30003">
            <a:solidFill>
              <a:srgbClr val="118CFF"/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43" name="object 43"/>
          <p:cNvSpPr/>
          <p:nvPr/>
        </p:nvSpPr>
        <p:spPr>
          <a:xfrm>
            <a:off x="448236" y="134470"/>
            <a:ext cx="237004" cy="253253"/>
          </a:xfrm>
          <a:custGeom>
            <a:avLst/>
            <a:gdLst/>
            <a:ahLst/>
            <a:cxnLst/>
            <a:rect l="l" t="t" r="r" b="b"/>
            <a:pathLst>
              <a:path w="268605" h="287020">
                <a:moveTo>
                  <a:pt x="0" y="0"/>
                </a:moveTo>
                <a:lnTo>
                  <a:pt x="268223" y="0"/>
                </a:lnTo>
                <a:lnTo>
                  <a:pt x="268223" y="286512"/>
                </a:lnTo>
                <a:lnTo>
                  <a:pt x="0" y="286512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769191" y="5817722"/>
          <a:ext cx="10972853" cy="796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690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868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690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66110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06776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584200" algn="l"/>
                        </a:tabLst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2,646	</a:t>
                      </a:r>
                      <a:r>
                        <a:rPr sz="1300" baseline="-14619" dirty="0">
                          <a:latin typeface="Segoe UI"/>
                          <a:cs typeface="Segoe UI"/>
                        </a:rPr>
                        <a:t>1,937</a:t>
                      </a:r>
                    </a:p>
                  </a:txBody>
                  <a:tcPr marL="0" marR="0" marT="0" marB="0">
                    <a:solidFill>
                      <a:srgbClr val="1223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783</a:t>
                      </a:r>
                    </a:p>
                  </a:txBody>
                  <a:tcPr marL="0" marR="0" marT="0" marB="0">
                    <a:lnB w="35726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1,001</a:t>
                      </a:r>
                    </a:p>
                  </a:txBody>
                  <a:tcPr marL="0" marR="0" marT="0" marB="0">
                    <a:lnB w="45319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458</a:t>
                      </a:r>
                    </a:p>
                  </a:txBody>
                  <a:tcPr marL="0" marR="0" marT="0" marB="0">
                    <a:lnB w="21424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979</a:t>
                      </a:r>
                    </a:p>
                  </a:txBody>
                  <a:tcPr marL="0" marR="0" marT="0" marB="0">
                    <a:lnB w="4435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227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340</a:t>
                      </a:r>
                    </a:p>
                  </a:txBody>
                  <a:tcPr marL="0" marR="0" marT="0" marB="0">
                    <a:lnB w="1623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141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123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136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149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60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85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54</a:t>
                      </a:r>
                    </a:p>
                  </a:txBody>
                  <a:tcPr marL="0" marR="0" marT="0" marB="0">
                    <a:lnB w="1127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355</a:t>
                      </a:r>
                    </a:p>
                  </a:txBody>
                  <a:tcPr marL="0" marR="0" marT="0" marB="0">
                    <a:lnB w="16891">
                      <a:solidFill>
                        <a:srgbClr val="12239D"/>
                      </a:solidFill>
                      <a:prstDash val="soli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705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23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$50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$100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tabLst>
                          <a:tab pos="768985" algn="l"/>
                          <a:tab pos="1353185" algn="l"/>
                          <a:tab pos="1937385" algn="l"/>
                        </a:tabLst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$150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	$200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	$250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	$300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35726" cap="flat" cmpd="sng" algn="ctr">
                      <a:solidFill>
                        <a:srgbClr val="1223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$350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45319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$400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21424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$450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4435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$500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$550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623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$600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$650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$700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$750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$800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$850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$900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127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$950</a:t>
                      </a:r>
                      <a:r>
                        <a:rPr sz="80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latin typeface="Segoe UI"/>
                          <a:cs typeface="Segoe UI"/>
                        </a:rPr>
                        <a:t>-</a:t>
                      </a:r>
                    </a:p>
                  </a:txBody>
                  <a:tcPr marL="0" marR="0" marT="0" marB="0">
                    <a:lnT w="16891">
                      <a:solidFill>
                        <a:srgbClr val="12239D"/>
                      </a:solidFill>
                      <a:prstDash val="solid"/>
                    </a:lnT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More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$100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$150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tabLst>
                          <a:tab pos="809625" algn="l"/>
                          <a:tab pos="1393825" algn="l"/>
                          <a:tab pos="1978025" algn="l"/>
                        </a:tabLst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$200	$250	$300	$350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$400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$450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$500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$550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$600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$650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$700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$750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$800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$850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$900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$950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$1,000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than</a:t>
                      </a: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dirty="0">
                          <a:latin typeface="Segoe UI"/>
                          <a:cs typeface="Segoe UI"/>
                        </a:rPr>
                        <a:t>$1,000</a:t>
                      </a: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BD4-4EFB-404E-93A4-DC04E13E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66FF"/>
                </a:solidFill>
                <a:latin typeface="Arial Black" panose="020B0A04020102020204" pitchFamily="34" charset="0"/>
              </a:rPr>
              <a:t>CHALLENGE CONTRIBUTIONS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CDA875-4F5A-4D13-85DC-DF0B4B579A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59857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66FF"/>
                </a:solidFill>
                <a:latin typeface="Arial Black" panose="020B0A04020102020204" pitchFamily="34" charset="0"/>
              </a:rPr>
              <a:t>THROUGH OUR OWN SELF-SUPPORT</a:t>
            </a:r>
            <a:r>
              <a:rPr lang="en-US" altLang="en-US" sz="3600" dirty="0">
                <a:solidFill>
                  <a:srgbClr val="3366FF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20484" name="Picture 5" descr="aF-3_Self_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2645"/>
            <a:ext cx="2743199" cy="5764213"/>
          </a:xfrm>
          <a:prstGeom prst="rect">
            <a:avLst/>
          </a:prstGeom>
          <a:noFill/>
          <a:ln w="539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11000" y="65068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12192000" cy="58499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3366FF"/>
                </a:solidFill>
                <a:latin typeface="Arial Black" panose="020B0A04020102020204" pitchFamily="34" charset="0"/>
              </a:rPr>
              <a:t>Publishing</a:t>
            </a:r>
          </a:p>
          <a:p>
            <a:pPr eaLnBrk="1" hangingPunct="1"/>
            <a:endParaRPr lang="en-US" altLang="en-US" dirty="0">
              <a:solidFill>
                <a:srgbClr val="002060"/>
              </a:solidFill>
            </a:endParaRPr>
          </a:p>
          <a:p>
            <a:pPr eaLnBrk="1" hangingPunct="1"/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900" dirty="0">
              <a:solidFill>
                <a:srgbClr val="002060"/>
              </a:solidFill>
            </a:endParaRP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3366FF"/>
                </a:solidFill>
                <a:latin typeface="Arial Black" panose="020B0A04020102020204" pitchFamily="34" charset="0"/>
              </a:rPr>
              <a:t>Services on Behalf of the G.S.B.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44" y="0"/>
            <a:ext cx="12192000" cy="82295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66FF"/>
                </a:solidFill>
                <a:latin typeface="Arial Black" panose="020B0A04020102020204" pitchFamily="34" charset="0"/>
              </a:rPr>
              <a:t>G.S.O.’s TWO BASIC FUNCTIONS</a:t>
            </a:r>
          </a:p>
        </p:txBody>
      </p:sp>
      <p:sp>
        <p:nvSpPr>
          <p:cNvPr id="26628" name="Date Placeholder 6"/>
          <p:cNvSpPr txBox="1">
            <a:spLocks noGrp="1"/>
          </p:cNvSpPr>
          <p:nvPr/>
        </p:nvSpPr>
        <p:spPr bwMode="auto">
          <a:xfrm>
            <a:off x="1981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Verdana" panose="020B0604030504040204" pitchFamily="34" charset="0"/>
            </a:endParaRPr>
          </a:p>
        </p:txBody>
      </p:sp>
      <p:pic>
        <p:nvPicPr>
          <p:cNvPr id="2663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28" y="1181892"/>
            <a:ext cx="1428750" cy="1951038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9"/>
          <p:cNvPicPr>
            <a:picLocks noRot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40" y="3988604"/>
            <a:ext cx="2106497" cy="2412196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blue file cabi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24" y="45720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5025628" y="4589622"/>
            <a:ext cx="1244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Group Records</a:t>
            </a:r>
          </a:p>
        </p:txBody>
      </p:sp>
      <p:pic>
        <p:nvPicPr>
          <p:cNvPr id="26637" name="Picture 13" descr="comp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33" y="4192903"/>
            <a:ext cx="1081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50255" y="6611779"/>
            <a:ext cx="341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</p:txBody>
      </p:sp>
      <p:pic>
        <p:nvPicPr>
          <p:cNvPr id="16" name="Picture 15" descr="C:\Users\regionalforumssa\Pictures\2016-01-13 2016 Catalog\2016 Catalog 0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r="4005" b="7576"/>
          <a:stretch/>
        </p:blipFill>
        <p:spPr bwMode="auto">
          <a:xfrm>
            <a:off x="2971801" y="809624"/>
            <a:ext cx="1897644" cy="2695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8"/>
          <a:srcRect t="14359" r="1602" b="5641"/>
          <a:stretch/>
        </p:blipFill>
        <p:spPr bwMode="auto">
          <a:xfrm>
            <a:off x="1733463" y="4467225"/>
            <a:ext cx="2790190" cy="2085975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2938" r="4490" b="3432"/>
          <a:stretch/>
        </p:blipFill>
        <p:spPr bwMode="auto">
          <a:xfrm>
            <a:off x="6866255" y="883918"/>
            <a:ext cx="1903095" cy="2546985"/>
          </a:xfrm>
          <a:prstGeom prst="rect">
            <a:avLst/>
          </a:prstGeom>
          <a:ln w="22225" cmpd="dbl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7338"/>
            <a:ext cx="12192000" cy="83099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IMPROVED AUDIT 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-132159" y="1885426"/>
              <a:ext cx="6480" cy="32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8639" y="1878946"/>
                <a:ext cx="18720" cy="442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81C36B-C9BF-4A83-B3B1-9232948FC1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1"/>
            <a:ext cx="6402411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E48EF-75E2-4833-944C-B4F30A20B15D}"/>
              </a:ext>
            </a:extLst>
          </p:cNvPr>
          <p:cNvSpPr txBox="1"/>
          <p:nvPr/>
        </p:nvSpPr>
        <p:spPr>
          <a:xfrm>
            <a:off x="1828800" y="47244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Unqualified or “clean” audit opinion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material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significant deficiencies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recommendation (compared to seven last year)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64BF0-524C-42E1-9132-F82BC738484D}"/>
              </a:ext>
            </a:extLst>
          </p:cNvPr>
          <p:cNvSpPr txBox="1"/>
          <p:nvPr/>
        </p:nvSpPr>
        <p:spPr>
          <a:xfrm>
            <a:off x="5334000" y="177367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2345316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9" name="Group 6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02200357"/>
              </p:ext>
            </p:extLst>
          </p:nvPr>
        </p:nvGraphicFramePr>
        <p:xfrm>
          <a:off x="457202" y="1066800"/>
          <a:ext cx="11506198" cy="4855289"/>
        </p:xfrm>
        <a:graphic>
          <a:graphicData uri="http://schemas.openxmlformats.org/drawingml/2006/table">
            <a:tbl>
              <a:tblPr/>
              <a:tblGrid>
                <a:gridCol w="498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1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 in Thousands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INCREASE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(DECREASE)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Gross Sales – Literature</a:t>
                      </a: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9,098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14,750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(5,652)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Discounts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(275)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(200)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523918"/>
                  </a:ext>
                </a:extLst>
              </a:tr>
              <a:tr h="56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Net Sales - Literature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8,823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14,550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(5,727)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331687"/>
                  </a:ext>
                </a:extLst>
              </a:tr>
              <a:tr h="560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of Literature Sold - Printing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1,609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2,750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(1,141)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Direct Shipping and Warehousing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633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(1,367)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Gross Profit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6,582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9,800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(3,218)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Gross Profit Percentage 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72.3%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67.4%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4.9%</a:t>
                      </a:r>
                    </a:p>
                  </a:txBody>
                  <a:tcPr marT="45702" marB="4570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43963" y="0"/>
            <a:ext cx="12191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AAWS – PUBLISHING – 2020 ACTUAL </a:t>
            </a:r>
            <a:r>
              <a:rPr lang="en-US" altLang="en-US" sz="2000" b="1" dirty="0">
                <a:solidFill>
                  <a:srgbClr val="3366FF"/>
                </a:solidFill>
                <a:latin typeface="Arial Black" panose="020B0A04020102020204" pitchFamily="34" charset="0"/>
              </a:rPr>
              <a:t>VS</a:t>
            </a:r>
            <a:r>
              <a:rPr lang="en-US" alt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 2020 BUDGET</a:t>
            </a:r>
            <a:r>
              <a:rPr lang="en-US" altLang="en-US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9100" y="663815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2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GRAPEVINE – 2020 ACTUAL </a:t>
            </a:r>
            <a:r>
              <a:rPr lang="en-US" altLang="en-US" sz="2800" b="1" cap="small" dirty="0">
                <a:solidFill>
                  <a:srgbClr val="3366FF"/>
                </a:solidFill>
                <a:latin typeface="Arial Black" panose="020B0A04020102020204" pitchFamily="34" charset="0"/>
              </a:rPr>
              <a:t>VS</a:t>
            </a:r>
            <a:r>
              <a:rPr lang="en-US" alt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 2020 BUDGET</a:t>
            </a:r>
          </a:p>
        </p:txBody>
      </p:sp>
      <p:graphicFrame>
        <p:nvGraphicFramePr>
          <p:cNvPr id="29775" name="Group 7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1415483"/>
              </p:ext>
            </p:extLst>
          </p:nvPr>
        </p:nvGraphicFramePr>
        <p:xfrm>
          <a:off x="121920" y="533400"/>
          <a:ext cx="11612880" cy="6068093"/>
        </p:xfrm>
        <a:graphic>
          <a:graphicData uri="http://schemas.openxmlformats.org/drawingml/2006/table">
            <a:tbl>
              <a:tblPr/>
              <a:tblGrid>
                <a:gridCol w="549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	AVERAGE CIRCULATION – PRINT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63,397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ONLINE &amp; APP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5,175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ACTUAL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BUDGET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Increase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(Decrease)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Magazine Revenue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$1,874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$1,983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($119)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	Magazine Direct Costs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($643)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($773)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($130)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	Gross Profit on Magazine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$1,231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$1,210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($12)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Other Publishing Revenue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$582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$1,103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($522)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	Cost of Goods Sold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($227)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($314)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($86)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Gross Profit on Other Publishing Items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$354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$790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($436)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Total Gross Profit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$1,585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$1,999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($424)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Costs and Expenses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Editorial Costs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$870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$769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$101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Circulation and Business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$961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$1,066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($105)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0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857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General and Administrative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$84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$190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($106)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Total Costs and Expenses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$1,915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$2,025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($110)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Interest Income 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$30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$30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31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Net Income 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($299)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$4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($303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72900" y="652778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194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3" y="0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GRAPEVINE OPERATING RESULTS – 2007 – 2020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845835"/>
              </p:ext>
            </p:extLst>
          </p:nvPr>
        </p:nvGraphicFramePr>
        <p:xfrm>
          <a:off x="381000" y="571499"/>
          <a:ext cx="11430000" cy="614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764398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2334"/>
            <a:ext cx="12192001" cy="123323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rial Black" panose="020B0A04020102020204" pitchFamily="34" charset="0"/>
              </a:rPr>
              <a:t>RECURRING OPERATING EXPENSES – 2020 – $16.6 M</a:t>
            </a:r>
            <a:br>
              <a:rPr lang="en-US" sz="2000" dirty="0">
                <a:solidFill>
                  <a:srgbClr val="3333FF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3333FF"/>
                </a:solidFill>
                <a:latin typeface="Arial Black" panose="020B0A04020102020204" pitchFamily="34" charset="0"/>
              </a:rPr>
              <a:t>FINANCIAL STATEMENT EXPENSE CATEGORIES</a:t>
            </a:r>
            <a:br>
              <a:rPr lang="en-US" sz="2000" dirty="0">
                <a:solidFill>
                  <a:srgbClr val="3333FF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3333FF"/>
                </a:solidFill>
                <a:latin typeface="Arial Black" panose="020B0A04020102020204" pitchFamily="34" charset="0"/>
              </a:rPr>
              <a:t>PERCENTAGE BREAKDOWN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430803"/>
              </p:ext>
            </p:extLst>
          </p:nvPr>
        </p:nvGraphicFramePr>
        <p:xfrm>
          <a:off x="0" y="1325564"/>
          <a:ext cx="12191999" cy="557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89492" y="6488668"/>
            <a:ext cx="50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58171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3100" b="1" dirty="0">
                <a:solidFill>
                  <a:srgbClr val="3366FF"/>
                </a:solidFill>
                <a:latin typeface="Arial Black" panose="020B0A04020102020204" pitchFamily="34" charset="0"/>
              </a:rPr>
              <a:t>FELLOWSHIP SERVICES – DIRECT COSTS &amp; PERCENTAGES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2943904"/>
              </p:ext>
            </p:extLst>
          </p:nvPr>
        </p:nvGraphicFramePr>
        <p:xfrm>
          <a:off x="228600" y="533400"/>
          <a:ext cx="11795759" cy="6307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606">
                  <a:extLst>
                    <a:ext uri="{9D8B030D-6E8A-4147-A177-3AD203B41FA5}">
                      <a16:colId xmlns:a16="http://schemas.microsoft.com/office/drawing/2014/main" val="3346270391"/>
                    </a:ext>
                  </a:extLst>
                </a:gridCol>
                <a:gridCol w="1373044">
                  <a:extLst>
                    <a:ext uri="{9D8B030D-6E8A-4147-A177-3AD203B41FA5}">
                      <a16:colId xmlns:a16="http://schemas.microsoft.com/office/drawing/2014/main" val="756016949"/>
                    </a:ext>
                  </a:extLst>
                </a:gridCol>
                <a:gridCol w="1373044">
                  <a:extLst>
                    <a:ext uri="{9D8B030D-6E8A-4147-A177-3AD203B41FA5}">
                      <a16:colId xmlns:a16="http://schemas.microsoft.com/office/drawing/2014/main" val="2427291927"/>
                    </a:ext>
                  </a:extLst>
                </a:gridCol>
                <a:gridCol w="1373044">
                  <a:extLst>
                    <a:ext uri="{9D8B030D-6E8A-4147-A177-3AD203B41FA5}">
                      <a16:colId xmlns:a16="http://schemas.microsoft.com/office/drawing/2014/main" val="2439170076"/>
                    </a:ext>
                  </a:extLst>
                </a:gridCol>
                <a:gridCol w="1324007">
                  <a:extLst>
                    <a:ext uri="{9D8B030D-6E8A-4147-A177-3AD203B41FA5}">
                      <a16:colId xmlns:a16="http://schemas.microsoft.com/office/drawing/2014/main" val="3210665959"/>
                    </a:ext>
                  </a:extLst>
                </a:gridCol>
                <a:gridCol w="1324007">
                  <a:extLst>
                    <a:ext uri="{9D8B030D-6E8A-4147-A177-3AD203B41FA5}">
                      <a16:colId xmlns:a16="http://schemas.microsoft.com/office/drawing/2014/main" val="1295512188"/>
                    </a:ext>
                  </a:extLst>
                </a:gridCol>
                <a:gridCol w="1324007">
                  <a:extLst>
                    <a:ext uri="{9D8B030D-6E8A-4147-A177-3AD203B41FA5}">
                      <a16:colId xmlns:a16="http://schemas.microsoft.com/office/drawing/2014/main" val="3255404899"/>
                    </a:ext>
                  </a:extLst>
                </a:gridCol>
              </a:tblGrid>
              <a:tr h="27672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en-US" sz="1000" b="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 in Thousands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% of 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% of 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3366FF"/>
                          </a:solidFill>
                          <a:latin typeface="Arial Narrow" panose="020B0606020202030204" pitchFamily="34" charset="0"/>
                        </a:rPr>
                        <a:t>% of Total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452123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Public Information</a:t>
                      </a: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22300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Cooperation with Professional Community</a:t>
                      </a: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17066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Treatment Facilities</a:t>
                      </a: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19648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Corrections</a:t>
                      </a: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50468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Overseas Services (Literature Assistance) &amp; Loners</a:t>
                      </a: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476089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Regional Forums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949139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Archives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1,221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010460"/>
                  </a:ext>
                </a:extLst>
              </a:tr>
              <a:tr h="241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latin typeface="Arial Narrow" panose="020B0606020202030204" pitchFamily="34" charset="0"/>
                        </a:rPr>
                        <a:t>Spanish Services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Communications</a:t>
                      </a:r>
                      <a:endParaRPr lang="en-US" sz="1000" b="1" dirty="0"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Sub-Total – Outreach</a:t>
                      </a:r>
                      <a:endParaRPr lang="en-US" sz="1000" b="1" dirty="0"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4,252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3,109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25.4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2,838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24.8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649472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General Service Conference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5.63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1,114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9.5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1,092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780258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Trustees &amp; Directors Activities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5.2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23644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Nominating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947246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International Convention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079684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World Service Meeting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613592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Sub –Total – Service Leadership</a:t>
                      </a:r>
                      <a:endParaRPr lang="en-US" sz="1000" b="1" dirty="0">
                        <a:highlight>
                          <a:srgbClr val="FFFF00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1,622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2,164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2,165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211962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Group Services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T="45721" marB="45721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2,873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2,202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18.7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2,235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19.6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689580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Supporting Services (Technology, Finance, etc.)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2,062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19.1</a:t>
                      </a:r>
                      <a:endParaRPr lang="en-US" sz="1000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4,329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37.9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4,189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36.7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708608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Total Costs of Services</a:t>
                      </a:r>
                      <a:r>
                        <a:rPr lang="en-US" sz="1000" b="1" baseline="0" dirty="0">
                          <a:latin typeface="Arial Narrow" panose="020B0606020202030204" pitchFamily="34" charset="0"/>
                        </a:rPr>
                        <a:t> Provided</a:t>
                      </a:r>
                      <a:endParaRPr lang="en-US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10,810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11,804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11,427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100.0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0584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900" b="1" dirty="0">
                          <a:latin typeface="Arial Narrow" panose="020B0606020202030204" pitchFamily="34" charset="0"/>
                        </a:rPr>
                        <a:t>$ increase over prior year – %</a:t>
                      </a:r>
                      <a:r>
                        <a:rPr lang="en-US" sz="900" b="1" baseline="0" dirty="0">
                          <a:latin typeface="Arial Narrow" panose="020B0606020202030204" pitchFamily="34" charset="0"/>
                        </a:rPr>
                        <a:t> increase over prior year</a:t>
                      </a:r>
                      <a:endParaRPr lang="en-US" sz="9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-994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-1.09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1,205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11.8%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2057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La Viña </a:t>
                      </a:r>
                      <a:r>
                        <a:rPr lang="en-US" sz="1000" b="1" dirty="0">
                          <a:latin typeface="Arial Narrow" panose="020B0606020202030204" pitchFamily="34" charset="0"/>
                        </a:rPr>
                        <a:t>Service Activity - </a:t>
                      </a:r>
                      <a:r>
                        <a:rPr lang="en-US" sz="800" b="1" i="0" u="sng" baseline="0" dirty="0">
                          <a:effectLst/>
                        </a:rPr>
                        <a:t>NOTE</a:t>
                      </a:r>
                      <a:r>
                        <a:rPr lang="en-US" sz="800" b="0" i="0" baseline="0" dirty="0">
                          <a:effectLst/>
                        </a:rPr>
                        <a:t> – GSB support for the </a:t>
                      </a:r>
                      <a:r>
                        <a:rPr lang="en-US" sz="800" dirty="0"/>
                        <a:t>La Viña </a:t>
                      </a:r>
                      <a:r>
                        <a:rPr lang="en-US" sz="800" b="0" i="0" baseline="0" dirty="0">
                          <a:effectLst/>
                        </a:rPr>
                        <a:t> service activity is NOT an actual operating expense of GSO,  but is included here to show its relative significance of this service</a:t>
                      </a:r>
                      <a:r>
                        <a:rPr lang="en-US" sz="1000" b="0" i="0" baseline="0" dirty="0">
                          <a:effectLst/>
                        </a:rPr>
                        <a:t>.</a:t>
                      </a:r>
                      <a:endParaRPr lang="en-US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n/a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n/a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endParaRPr lang="en-US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n/a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33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080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D1AED3F-38E1-4BFC-87C4-C5513A4E56C3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757908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53D645-5261-441E-A47A-F123FFC1C947}"/>
                  </a:ext>
                </a:extLst>
              </p14:cNvPr>
              <p14:cNvContentPartPr/>
              <p14:nvPr/>
            </p14:nvContentPartPr>
            <p14:xfrm>
              <a:off x="10173802" y="1491802"/>
              <a:ext cx="19440" cy="1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53D645-5261-441E-A47A-F123FFC1C9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9962" y="1487962"/>
                <a:ext cx="2736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37166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E5F1-5404-4B98-A294-F55F9EAB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228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33FF"/>
                </a:solidFill>
                <a:latin typeface="Arial Black" panose="020B0A04020102020204" pitchFamily="34" charset="0"/>
              </a:rPr>
              <a:t>OUTREACH SERVICES PROVIDED TO FELLOWSHIP 2020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7105B13-AE7D-47C4-80E9-EBDF6975B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797455"/>
              </p:ext>
            </p:extLst>
          </p:nvPr>
        </p:nvGraphicFramePr>
        <p:xfrm>
          <a:off x="838200" y="1295400"/>
          <a:ext cx="10515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1818106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990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 sz="2128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US" b="1" dirty="0">
                <a:solidFill>
                  <a:srgbClr val="3333FF"/>
                </a:solidFill>
                <a:latin typeface="Arial Black" panose="020B0A04020102020204" pitchFamily="34" charset="0"/>
              </a:rPr>
              <a:t>2020 SERVICE LEADERSHIP Activities</a:t>
            </a:r>
            <a:endParaRPr lang="en-US" b="1" cap="all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D1AED3F-38E1-4BFC-87C4-C5513A4E5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927285"/>
              </p:ext>
            </p:extLst>
          </p:nvPr>
        </p:nvGraphicFramePr>
        <p:xfrm>
          <a:off x="41988" y="990600"/>
          <a:ext cx="12115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53D645-5261-441E-A47A-F123FFC1C947}"/>
                  </a:ext>
                </a:extLst>
              </p14:cNvPr>
              <p14:cNvContentPartPr/>
              <p14:nvPr/>
            </p14:nvContentPartPr>
            <p14:xfrm>
              <a:off x="10173802" y="1491802"/>
              <a:ext cx="19440" cy="19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53D645-5261-441E-A47A-F123FFC1C9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9962" y="1487962"/>
                <a:ext cx="2736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308092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53972076"/>
              </p:ext>
            </p:extLst>
          </p:nvPr>
        </p:nvGraphicFramePr>
        <p:xfrm>
          <a:off x="2381250" y="912616"/>
          <a:ext cx="7429500" cy="5709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3366FF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0" dirty="0">
                        <a:solidFill>
                          <a:srgbClr val="3366FF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Number of Members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  <a:cs typeface="Arial" panose="020B0604020202020204" pitchFamily="34" charset="0"/>
                        </a:rPr>
                        <a:t>1,473,390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of Services per Member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  <a:cs typeface="Arial" panose="020B0604020202020204" pitchFamily="34" charset="0"/>
                        </a:rPr>
                        <a:t>7.34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b="0" baseline="30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Tradition Self-Support Contributions </a:t>
                      </a:r>
                      <a:r>
                        <a:rPr lang="en-US" sz="16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 Member</a:t>
                      </a:r>
                      <a:endParaRPr lang="en-US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u="sng" dirty="0">
                          <a:latin typeface="+mn-lt"/>
                          <a:cs typeface="Arial" panose="020B0604020202020204" pitchFamily="34" charset="0"/>
                        </a:rPr>
                        <a:t>6. 81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of Services </a:t>
                      </a:r>
                      <a:r>
                        <a:rPr lang="en-US" sz="2000" b="1" u="sng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covered by Self-Support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  <a:cs typeface="Arial" panose="020B0604020202020204" pitchFamily="34" charset="0"/>
                        </a:rPr>
                        <a:t>.53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Number of Groups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71,190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of Services per Group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$151.85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b="0" baseline="30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Tradition Self-Support</a:t>
                      </a:r>
                      <a:r>
                        <a:rPr lang="en-US" sz="16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Contributions per Group </a:t>
                      </a:r>
                      <a:endParaRPr lang="en-US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>
                          <a:latin typeface="+mn-lt"/>
                          <a:cs typeface="Arial" panose="020B0604020202020204" pitchFamily="34" charset="0"/>
                        </a:rPr>
                        <a:t>144.12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Cost of Services </a:t>
                      </a:r>
                      <a:r>
                        <a:rPr lang="en-US" sz="2000" b="1" u="sng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covered by Self-Support</a:t>
                      </a:r>
                      <a:endParaRPr lang="en-US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  <a:cs typeface="Arial" panose="020B0604020202020204" pitchFamily="34" charset="0"/>
                        </a:rPr>
                        <a:t>7.73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Percentage of Groups Contributing</a:t>
                      </a:r>
                      <a:r>
                        <a:rPr lang="en-US" sz="16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34.8%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Number of Groups that Contributed</a:t>
                      </a:r>
                      <a:r>
                        <a:rPr lang="en-US" sz="16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24,779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3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b="0" baseline="30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Tradition Self-</a:t>
                      </a:r>
                      <a:r>
                        <a:rPr lang="en-US" sz="1600" b="0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Support of Groups that contributed</a:t>
                      </a:r>
                      <a:endParaRPr lang="en-US" sz="1600" b="0" dirty="0">
                        <a:highlight>
                          <a:srgbClr val="FFFF00"/>
                        </a:highlight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  <a:cs typeface="Arial" panose="020B0604020202020204" pitchFamily="34" charset="0"/>
                        </a:rPr>
                        <a:t>$238.95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MEMBER SERVICES &amp; STATISTICS 2020</a:t>
            </a:r>
          </a:p>
        </p:txBody>
      </p:sp>
    </p:spTree>
    <p:extLst>
      <p:ext uri="{BB962C8B-B14F-4D97-AF65-F5344CB8AC3E}">
        <p14:creationId xmlns:p14="http://schemas.microsoft.com/office/powerpoint/2010/main" val="1812025701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2020 PRUDENT RESERVE 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6F5F7CE-04D7-47A1-8800-B466D8A32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350684"/>
              </p:ext>
            </p:extLst>
          </p:nvPr>
        </p:nvGraphicFramePr>
        <p:xfrm>
          <a:off x="762000" y="914400"/>
          <a:ext cx="61722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9072416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1256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Beginning Balance January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16,204,773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Investment Earnings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245,191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Drawdowns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8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Ending Balance December 31, 2020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12,449,964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5247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521B77-B5FC-4217-B483-7BB61FAF8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575603"/>
              </p:ext>
            </p:extLst>
          </p:nvPr>
        </p:nvGraphicFramePr>
        <p:xfrm>
          <a:off x="762000" y="2590800"/>
          <a:ext cx="8077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8063822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949777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Composition of Ending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2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1,063,149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5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Certificates of Deposit (CDARs)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12,610,224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6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Accrued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250,091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90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 Grapevine subscription 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(1,473,500)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5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Ending Balance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12,449,964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27350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7A919EE-67BD-43EB-AACB-48BC0CA3D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324738"/>
              </p:ext>
            </p:extLst>
          </p:nvPr>
        </p:nvGraphicFramePr>
        <p:xfrm>
          <a:off x="762000" y="5008880"/>
          <a:ext cx="61722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90724168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1256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Months Expenses Held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2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January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December 31,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8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 to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7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849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2020 GSO FINANCIAL HIGHLIGHTS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582400" cy="49530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7</a:t>
            </a:r>
            <a:r>
              <a:rPr lang="en-US" baseline="30000" dirty="0">
                <a:latin typeface="Arial Narrow" panose="020B0606020202030204" pitchFamily="34" charset="0"/>
              </a:rPr>
              <a:t>th</a:t>
            </a:r>
            <a:r>
              <a:rPr lang="en-US" dirty="0">
                <a:latin typeface="Arial Narrow" panose="020B0606020202030204" pitchFamily="34" charset="0"/>
              </a:rPr>
              <a:t> Tradition of Self-Support – $10.26 million set another record, up 15.80% from $8.86 million in 2019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Cost of Services - $10.81 million down 14.9% from $12.70 million in 2019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Self-Support - covered 94.9% of cost of services compared to 69.8% in 2019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AAWS publishing gross profits – $6.58 million down 29.70% from $9.36 million in 2019, used to cover $550K shortfall between 7</a:t>
            </a:r>
            <a:r>
              <a:rPr lang="en-US" baseline="30000" dirty="0">
                <a:latin typeface="Arial Narrow" panose="020B0606020202030204" pitchFamily="34" charset="0"/>
              </a:rPr>
              <a:t>th</a:t>
            </a:r>
            <a:r>
              <a:rPr lang="en-US" dirty="0">
                <a:latin typeface="Arial Narrow" panose="020B0606020202030204" pitchFamily="34" charset="0"/>
              </a:rPr>
              <a:t> Tradition Contributions and Cost of Services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None/>
            </a:pP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61826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2020 PRUDENT RESERVE 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486060"/>
              </p:ext>
            </p:extLst>
          </p:nvPr>
        </p:nvGraphicFramePr>
        <p:xfrm>
          <a:off x="838200" y="1219200"/>
          <a:ext cx="1051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767722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93" y="0"/>
            <a:ext cx="121920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USES OF GSB’s RESERVE FUND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07" y="1142999"/>
            <a:ext cx="11887200" cy="453683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Concept of GSB’s Prudent Reserve – not same as in your Home Group’s reserve</a:t>
            </a:r>
          </a:p>
          <a:p>
            <a:pPr marL="0" indent="0">
              <a:buClr>
                <a:srgbClr val="3366FF"/>
              </a:buClr>
              <a:buNone/>
            </a:pPr>
            <a:endParaRPr lang="en-US" sz="900" dirty="0">
              <a:latin typeface="Arial Narrow" panose="020B0606020202030204" pitchFamily="34" charset="0"/>
            </a:endParaRPr>
          </a:p>
          <a:p>
            <a:pPr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GSB’s Reserve Fund covers much more</a:t>
            </a:r>
          </a:p>
          <a:p>
            <a:pPr marL="0" indent="0">
              <a:buClr>
                <a:srgbClr val="3366FF"/>
              </a:buClr>
              <a:buNone/>
            </a:pPr>
            <a:endParaRPr lang="en-US" sz="8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Operating shortfalls between revenues and expenses</a:t>
            </a:r>
          </a:p>
          <a:p>
            <a:pPr marL="457200" lvl="1" indent="0">
              <a:buClr>
                <a:srgbClr val="3366FF"/>
              </a:buClr>
              <a:buNone/>
            </a:pPr>
            <a:endParaRPr lang="en-US" sz="8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Capital construction projects</a:t>
            </a:r>
          </a:p>
          <a:p>
            <a:pPr marL="457200" lvl="1" indent="0">
              <a:buClr>
                <a:srgbClr val="3366FF"/>
              </a:buClr>
              <a:buNone/>
            </a:pPr>
            <a:endParaRPr lang="en-US" sz="8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Lease guarantees</a:t>
            </a:r>
          </a:p>
          <a:p>
            <a:pPr marL="457200" lvl="1" indent="0">
              <a:buClr>
                <a:srgbClr val="3366FF"/>
              </a:buClr>
              <a:buNone/>
            </a:pPr>
            <a:endParaRPr lang="en-US" sz="8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Pension obligations</a:t>
            </a:r>
          </a:p>
          <a:p>
            <a:pPr marL="457200" lvl="1" indent="0">
              <a:buClr>
                <a:srgbClr val="3366FF"/>
              </a:buClr>
              <a:buNone/>
            </a:pPr>
            <a:endParaRPr lang="en-US" sz="8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Retirement medical obligations</a:t>
            </a:r>
          </a:p>
          <a:p>
            <a:pPr marL="457200" lvl="1" indent="0">
              <a:buClr>
                <a:srgbClr val="3366FF"/>
              </a:buClr>
              <a:buNone/>
            </a:pPr>
            <a:endParaRPr lang="en-US" sz="9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 Narrow" panose="020B0606020202030204" pitchFamily="34" charset="0"/>
              </a:rPr>
              <a:t>Litigations and legal liabilities</a:t>
            </a: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endParaRPr lang="en-US" sz="900" dirty="0">
              <a:latin typeface="Arial Narrow" panose="020B0606020202030204" pitchFamily="34" charset="0"/>
            </a:endParaRPr>
          </a:p>
          <a:p>
            <a:pPr lvl="1">
              <a:buClr>
                <a:srgbClr val="3366FF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Any other unknowns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24940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93" y="0"/>
            <a:ext cx="121920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RESERVE FUND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44535104"/>
              </p:ext>
            </p:extLst>
          </p:nvPr>
        </p:nvGraphicFramePr>
        <p:xfrm>
          <a:off x="791307" y="1295400"/>
          <a:ext cx="10515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4251019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09600"/>
          </a:xfrm>
        </p:spPr>
        <p:txBody>
          <a:bodyPr/>
          <a:lstStyle/>
          <a:p>
            <a:r>
              <a:rPr lang="en-US" sz="2800" b="1" kern="1200" dirty="0">
                <a:solidFill>
                  <a:srgbClr val="3366FF"/>
                </a:solidFill>
                <a:latin typeface="Arial Black" panose="020B0A04020102020204" pitchFamily="34" charset="0"/>
              </a:rPr>
              <a:t> 2020 INTERNATIONAL CONVENTION - </a:t>
            </a:r>
            <a:r>
              <a:rPr lang="en-US" sz="2800" b="1" kern="1200" dirty="0">
                <a:solidFill>
                  <a:srgbClr val="FF0000"/>
                </a:solidFill>
                <a:latin typeface="Arial Black" panose="020B0A04020102020204" pitchFamily="34" charset="0"/>
              </a:rPr>
              <a:t>CANCELLED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230055"/>
              </p:ext>
            </p:extLst>
          </p:nvPr>
        </p:nvGraphicFramePr>
        <p:xfrm>
          <a:off x="2286000" y="990600"/>
          <a:ext cx="6858000" cy="5428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472">
                  <a:extLst>
                    <a:ext uri="{9D8B030D-6E8A-4147-A177-3AD203B41FA5}">
                      <a16:colId xmlns:a16="http://schemas.microsoft.com/office/drawing/2014/main" val="3053531960"/>
                    </a:ext>
                  </a:extLst>
                </a:gridCol>
                <a:gridCol w="1849348">
                  <a:extLst>
                    <a:ext uri="{9D8B030D-6E8A-4147-A177-3AD203B41FA5}">
                      <a16:colId xmlns:a16="http://schemas.microsoft.com/office/drawing/2014/main" val="3087785043"/>
                    </a:ext>
                  </a:extLst>
                </a:gridCol>
                <a:gridCol w="1618180">
                  <a:extLst>
                    <a:ext uri="{9D8B030D-6E8A-4147-A177-3AD203B41FA5}">
                      <a16:colId xmlns:a16="http://schemas.microsoft.com/office/drawing/2014/main" val="2581301917"/>
                    </a:ext>
                  </a:extLst>
                </a:gridCol>
              </a:tblGrid>
              <a:tr h="319785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Detroit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Budget</a:t>
                      </a:r>
                    </a:p>
                  </a:txBody>
                  <a:tcPr marL="68580" marR="68580" marT="34290" marB="34290" anchor="b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Detroit  2020 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Actual</a:t>
                      </a:r>
                    </a:p>
                  </a:txBody>
                  <a:tcPr marL="68580" marR="68580" marT="34290" marB="34290" anchor="b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33387"/>
                  </a:ext>
                </a:extLst>
              </a:tr>
              <a:tr h="3681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Attendees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47,500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498708"/>
                  </a:ext>
                </a:extLst>
              </a:tr>
              <a:tr h="51587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Revenue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5,583,218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855158"/>
                  </a:ext>
                </a:extLst>
              </a:tr>
              <a:tr h="3681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Cancellation Donations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40,324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519121"/>
                  </a:ext>
                </a:extLst>
              </a:tr>
              <a:tr h="54846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Payment – Net of $180,000 shared with Grapevine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1,972,134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296832"/>
                  </a:ext>
                </a:extLst>
              </a:tr>
              <a:tr h="37098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revenue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5,583,218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2,012,458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79167"/>
                  </a:ext>
                </a:extLst>
              </a:tr>
              <a:tr h="378609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Stadium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1,446,571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1555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 Center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1,267,830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864419"/>
                  </a:ext>
                </a:extLst>
              </a:tr>
              <a:tr h="3681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Busing 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70,500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765395"/>
                  </a:ext>
                </a:extLst>
              </a:tr>
              <a:tr h="3681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2,804,119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2,152,581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021941"/>
                  </a:ext>
                </a:extLst>
              </a:tr>
              <a:tr h="3681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5,518,520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Arial Narrow" panose="020B0606020202030204" pitchFamily="34" charset="0"/>
                        </a:rPr>
                        <a:t>2,223,081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839862"/>
                  </a:ext>
                </a:extLst>
              </a:tr>
              <a:tr h="36815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64,698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(210,624)</a:t>
                      </a:r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601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763474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6BD4-4EFB-404E-93A4-DC04E13E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FF"/>
                </a:solidFill>
                <a:latin typeface="Arial Black" panose="020B0A04020102020204" pitchFamily="34" charset="0"/>
              </a:rPr>
              <a:t>8</a:t>
            </a:r>
            <a:r>
              <a:rPr lang="en-US" sz="2800" baseline="30000" dirty="0">
                <a:solidFill>
                  <a:srgbClr val="0066FF"/>
                </a:solidFill>
                <a:latin typeface="Arial Black" panose="020B0A04020102020204" pitchFamily="34" charset="0"/>
              </a:rPr>
              <a:t>TH</a:t>
            </a:r>
            <a:r>
              <a:rPr lang="en-US" sz="2800" dirty="0">
                <a:solidFill>
                  <a:srgbClr val="0066FF"/>
                </a:solidFill>
                <a:latin typeface="Arial Black" panose="020B0A04020102020204" pitchFamily="34" charset="0"/>
              </a:rPr>
              <a:t> FLOOR CONSTRUCTION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CDA875-4F5A-4D13-85DC-DF0B4B579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271948"/>
              </p:ext>
            </p:extLst>
          </p:nvPr>
        </p:nvGraphicFramePr>
        <p:xfrm>
          <a:off x="609600" y="1600200"/>
          <a:ext cx="10972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638646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5035-3907-4DBA-9976-326B2800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FF"/>
                </a:solidFill>
                <a:latin typeface="Arial Black" panose="020B0A04020102020204" pitchFamily="34" charset="0"/>
              </a:rPr>
              <a:t>ERP ACTUAL VS BUDGET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292B9F-A02C-4D27-ACC4-A6C938277FA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0748482"/>
              </p:ext>
            </p:extLst>
          </p:nvPr>
        </p:nvGraphicFramePr>
        <p:xfrm>
          <a:off x="2514600" y="1480457"/>
          <a:ext cx="7315200" cy="4394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8851707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2725298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559767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66734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ACTUAL THRU 12/31/20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43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Software Selection and Design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172,217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146,456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25,761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39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Implementation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256,933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840,786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(583,853)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26071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/>
                        <a:t>Program &amp; Project Management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670,421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649,885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20,536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81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Reimplementation &amp; Ongoing Support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598,710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560,558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38,152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12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1,698,281</a:t>
                      </a: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2,197,685</a:t>
                      </a: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(499,404)</a:t>
                      </a: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62028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E334-6127-409C-8917-6B9DF400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66FF"/>
                </a:solidFill>
                <a:latin typeface="Arial Black" panose="020B0A04020102020204" pitchFamily="34" charset="0"/>
              </a:rPr>
              <a:t>BENEFITS OF ERP</a:t>
            </a:r>
            <a:br>
              <a:rPr lang="en-US" dirty="0"/>
            </a:br>
            <a:r>
              <a:rPr lang="en-US" sz="2400" dirty="0">
                <a:solidFill>
                  <a:srgbClr val="0066FF"/>
                </a:solidFill>
                <a:latin typeface="Arial Black" panose="020B0A04020102020204" pitchFamily="34" charset="0"/>
              </a:rPr>
              <a:t>ENTERPRISE RESOURCE PLANNING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B5774-9835-4EA7-A096-50B285EEB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52" y="1676400"/>
            <a:ext cx="10972800" cy="3352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None/>
            </a:pPr>
            <a:endParaRPr lang="en-US" sz="1200" kern="1200" dirty="0">
              <a:latin typeface="Arial Narrow" panose="020B0606020202030204" pitchFamily="3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kern="1200" dirty="0">
                <a:latin typeface="Arial Narrow" panose="020B0606020202030204" pitchFamily="34" charset="0"/>
              </a:rPr>
              <a:t>Bringing all our data together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kern="1200" dirty="0">
                <a:latin typeface="Arial Narrow" panose="020B0606020202030204" pitchFamily="34" charset="0"/>
              </a:rPr>
              <a:t>More information reported more accurately more timely reporting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kern="1200" dirty="0">
                <a:latin typeface="Arial Narrow" panose="020B0606020202030204" pitchFamily="34" charset="0"/>
              </a:rPr>
              <a:t>More efficient member service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kern="1200" dirty="0">
                <a:latin typeface="Arial Narrow" panose="020B0606020202030204" pitchFamily="34" charset="0"/>
              </a:rPr>
              <a:t>Literature sales and contributions websites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kern="1200" dirty="0">
                <a:latin typeface="Arial Narrow" panose="020B0606020202030204" pitchFamily="34" charset="0"/>
              </a:rPr>
              <a:t>Fellowship Connection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kern="1200" dirty="0">
                <a:latin typeface="Arial Narrow" panose="020B0606020202030204" pitchFamily="34" charset="0"/>
              </a:rPr>
              <a:t>New technology to secure data and prevent breaches</a:t>
            </a:r>
          </a:p>
        </p:txBody>
      </p:sp>
    </p:spTree>
    <p:extLst>
      <p:ext uri="{BB962C8B-B14F-4D97-AF65-F5344CB8AC3E}">
        <p14:creationId xmlns:p14="http://schemas.microsoft.com/office/powerpoint/2010/main" val="2526954350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851718-CA44-4C41-B820-972CDA7D0B46}"/>
              </a:ext>
            </a:extLst>
          </p:cNvPr>
          <p:cNvSpPr/>
          <p:nvPr/>
        </p:nvSpPr>
        <p:spPr>
          <a:xfrm>
            <a:off x="114878" y="3711009"/>
            <a:ext cx="11436351" cy="201314"/>
          </a:xfrm>
          <a:prstGeom prst="roundRect">
            <a:avLst>
              <a:gd name="adj" fmla="val 50000"/>
            </a:avLst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D83B0DB1-46A3-4C04-8854-46F04640D219}"/>
              </a:ext>
            </a:extLst>
          </p:cNvPr>
          <p:cNvSpPr/>
          <p:nvPr/>
        </p:nvSpPr>
        <p:spPr>
          <a:xfrm>
            <a:off x="6663262" y="3626436"/>
            <a:ext cx="352586" cy="35258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6AE9C1-D4F5-4216-9386-9500A79B1623}"/>
              </a:ext>
            </a:extLst>
          </p:cNvPr>
          <p:cNvCxnSpPr>
            <a:cxnSpLocks/>
          </p:cNvCxnSpPr>
          <p:nvPr/>
        </p:nvCxnSpPr>
        <p:spPr>
          <a:xfrm>
            <a:off x="6839555" y="2008504"/>
            <a:ext cx="0" cy="1803162"/>
          </a:xfrm>
          <a:prstGeom prst="straightConnector1">
            <a:avLst/>
          </a:prstGeom>
          <a:ln w="19050">
            <a:solidFill>
              <a:srgbClr val="37609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830C499-3D2A-4074-B568-8B7E32B5D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53637"/>
              </p:ext>
            </p:extLst>
          </p:nvPr>
        </p:nvGraphicFramePr>
        <p:xfrm>
          <a:off x="8442279" y="1828740"/>
          <a:ext cx="3559569" cy="1905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59569">
                  <a:extLst>
                    <a:ext uri="{9D8B030D-6E8A-4147-A177-3AD203B41FA5}">
                      <a16:colId xmlns:a16="http://schemas.microsoft.com/office/drawing/2014/main" val="2988839979"/>
                    </a:ext>
                  </a:extLst>
                </a:gridCol>
              </a:tblGrid>
              <a:tr h="410816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376092"/>
                          </a:solidFill>
                          <a:effectLst/>
                        </a:rPr>
                        <a:t>1,800</a:t>
                      </a: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862063"/>
                  </a:ext>
                </a:extLst>
              </a:tr>
              <a:tr h="1351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Pieces of inmate correspondence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rgbClr val="37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1,200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members behind the walls connected to members outside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56103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AAFE07B-6A55-44FB-A4B8-4E8C6B2BB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78474"/>
              </p:ext>
            </p:extLst>
          </p:nvPr>
        </p:nvGraphicFramePr>
        <p:xfrm>
          <a:off x="190148" y="4186942"/>
          <a:ext cx="3365036" cy="18999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65036">
                  <a:extLst>
                    <a:ext uri="{9D8B030D-6E8A-4147-A177-3AD203B41FA5}">
                      <a16:colId xmlns:a16="http://schemas.microsoft.com/office/drawing/2014/main" val="2599660436"/>
                    </a:ext>
                  </a:extLst>
                </a:gridCol>
              </a:tblGrid>
              <a:tr h="410816"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>
                          <a:solidFill>
                            <a:srgbClr val="376092"/>
                          </a:solidFill>
                          <a:effectLst/>
                        </a:rPr>
                        <a:t>More than 90,000</a:t>
                      </a: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876270"/>
                  </a:ext>
                </a:extLst>
              </a:tr>
              <a:tr h="135128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emails/phone calls answered requesting information or help from GSO, since the office physically closed on March 20.</a:t>
                      </a:r>
                      <a:endParaRPr lang="en-US" sz="1400" b="0" dirty="0"/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19026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15967B-EBBE-45E0-B63B-998FAB27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63" y="194719"/>
            <a:ext cx="10972800" cy="1143000"/>
          </a:xfrm>
        </p:spPr>
        <p:txBody>
          <a:bodyPr/>
          <a:lstStyle/>
          <a:p>
            <a:r>
              <a:rPr lang="en-US" sz="2800" b="1" kern="1200" dirty="0">
                <a:solidFill>
                  <a:srgbClr val="3366FF"/>
                </a:solidFill>
                <a:latin typeface="Arial Black" panose="020B0A04020102020204" pitchFamily="34" charset="0"/>
              </a:rPr>
              <a:t>2020 COVID-19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DCD15-7405-4AE1-ADA2-3D05F00E8C8F}"/>
              </a:ext>
            </a:extLst>
          </p:cNvPr>
          <p:cNvSpPr txBox="1"/>
          <p:nvPr/>
        </p:nvSpPr>
        <p:spPr>
          <a:xfrm>
            <a:off x="1398154" y="953002"/>
            <a:ext cx="9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>
                <a:solidFill>
                  <a:srgbClr val="0066FF"/>
                </a:solidFill>
              </a:rPr>
              <a:t>Services continue at AAWS and Grapevine</a:t>
            </a:r>
          </a:p>
        </p:txBody>
      </p:sp>
      <p:pic>
        <p:nvPicPr>
          <p:cNvPr id="14" name="Picture 13" descr="A picture containing computer, table, desk, laptop&#10;&#10;Description automatically generated">
            <a:extLst>
              <a:ext uri="{FF2B5EF4-FFF2-40B4-BE49-F238E27FC236}">
                <a16:creationId xmlns:a16="http://schemas.microsoft.com/office/drawing/2014/main" id="{48203D26-B532-4533-8DB7-F0881268C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509532" y="4363143"/>
            <a:ext cx="1793715" cy="134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room filled with furniture and a stove&#10;&#10;Description automatically generated">
            <a:extLst>
              <a:ext uri="{FF2B5EF4-FFF2-40B4-BE49-F238E27FC236}">
                <a16:creationId xmlns:a16="http://schemas.microsoft.com/office/drawing/2014/main" id="{25CFAA23-3B90-4420-8EB5-C683FBDCB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508" y="4039174"/>
            <a:ext cx="2811938" cy="1781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24F4E6-72F9-4EFC-9C7F-7626D6101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48" y="1901077"/>
            <a:ext cx="1371894" cy="159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F5DB29D-1037-4164-A4FA-B63697309C40}"/>
              </a:ext>
            </a:extLst>
          </p:cNvPr>
          <p:cNvSpPr/>
          <p:nvPr/>
        </p:nvSpPr>
        <p:spPr>
          <a:xfrm>
            <a:off x="1426299" y="3632018"/>
            <a:ext cx="352586" cy="35258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62AC3C7-99BB-4DC0-8B39-8B01C35269CC}"/>
              </a:ext>
            </a:extLst>
          </p:cNvPr>
          <p:cNvSpPr/>
          <p:nvPr/>
        </p:nvSpPr>
        <p:spPr>
          <a:xfrm>
            <a:off x="1499144" y="3711009"/>
            <a:ext cx="206896" cy="206896"/>
          </a:xfrm>
          <a:prstGeom prst="flowChartConnector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B789E26-E54D-4066-B6B8-885CCA5F5DB3}"/>
              </a:ext>
            </a:extLst>
          </p:cNvPr>
          <p:cNvSpPr/>
          <p:nvPr/>
        </p:nvSpPr>
        <p:spPr>
          <a:xfrm>
            <a:off x="3391083" y="3626436"/>
            <a:ext cx="352586" cy="35258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EAB7A468-4C8E-4854-A937-FBC00617A3CC}"/>
              </a:ext>
            </a:extLst>
          </p:cNvPr>
          <p:cNvSpPr/>
          <p:nvPr/>
        </p:nvSpPr>
        <p:spPr>
          <a:xfrm>
            <a:off x="3463928" y="3705427"/>
            <a:ext cx="206896" cy="206896"/>
          </a:xfrm>
          <a:prstGeom prst="flowChartConnector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64D1CF60-4A92-4A6D-B41F-86B2735CC0E5}"/>
              </a:ext>
            </a:extLst>
          </p:cNvPr>
          <p:cNvSpPr/>
          <p:nvPr/>
        </p:nvSpPr>
        <p:spPr>
          <a:xfrm>
            <a:off x="5210014" y="3634061"/>
            <a:ext cx="352586" cy="35258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EE20B0E3-13AF-43A2-8A6F-4C35F6DF512D}"/>
              </a:ext>
            </a:extLst>
          </p:cNvPr>
          <p:cNvSpPr/>
          <p:nvPr/>
        </p:nvSpPr>
        <p:spPr>
          <a:xfrm>
            <a:off x="5282859" y="3713052"/>
            <a:ext cx="206896" cy="206896"/>
          </a:xfrm>
          <a:prstGeom prst="flowChartConnector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DF2A59-C43D-474B-89F7-931AFC730951}"/>
              </a:ext>
            </a:extLst>
          </p:cNvPr>
          <p:cNvCxnSpPr>
            <a:cxnSpLocks/>
          </p:cNvCxnSpPr>
          <p:nvPr/>
        </p:nvCxnSpPr>
        <p:spPr>
          <a:xfrm>
            <a:off x="5386307" y="3774813"/>
            <a:ext cx="0" cy="2158786"/>
          </a:xfrm>
          <a:prstGeom prst="straightConnector1">
            <a:avLst/>
          </a:prstGeom>
          <a:ln w="19050">
            <a:solidFill>
              <a:srgbClr val="37609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073676E9-A8E9-43FA-A9E7-BE65C3A9A836}"/>
              </a:ext>
            </a:extLst>
          </p:cNvPr>
          <p:cNvGraphicFramePr>
            <a:graphicFrameLocks noGrp="1"/>
          </p:cNvGraphicFramePr>
          <p:nvPr/>
        </p:nvGraphicFramePr>
        <p:xfrm>
          <a:off x="3352313" y="1828740"/>
          <a:ext cx="3124682" cy="14020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24682">
                  <a:extLst>
                    <a:ext uri="{9D8B030D-6E8A-4147-A177-3AD203B41FA5}">
                      <a16:colId xmlns:a16="http://schemas.microsoft.com/office/drawing/2014/main" val="2988839979"/>
                    </a:ext>
                  </a:extLst>
                </a:gridCol>
              </a:tblGrid>
              <a:tr h="306378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376092"/>
                          </a:solidFill>
                          <a:effectLst/>
                        </a:rPr>
                        <a:t>Over 125,000</a:t>
                      </a: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862063"/>
                  </a:ext>
                </a:extLst>
              </a:tr>
              <a:tr h="75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Alcoholics provided with digital Grapevine subscriptions free of charge</a:t>
                      </a: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561038"/>
                  </a:ext>
                </a:extLst>
              </a:tr>
            </a:tbl>
          </a:graphicData>
        </a:graphic>
      </p:graphicFrame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86CBA1D2-F3D8-48E3-9996-E7B95C70B3C0}"/>
              </a:ext>
            </a:extLst>
          </p:cNvPr>
          <p:cNvSpPr/>
          <p:nvPr/>
        </p:nvSpPr>
        <p:spPr>
          <a:xfrm>
            <a:off x="6736107" y="3705427"/>
            <a:ext cx="206896" cy="206896"/>
          </a:xfrm>
          <a:prstGeom prst="flowChartConnector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9A77D530-3C45-4285-B3E6-7FFC2281CA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323" y="4228607"/>
            <a:ext cx="1336489" cy="1781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erson wearing a sweater&#10;&#10;Description automatically generated">
            <a:extLst>
              <a:ext uri="{FF2B5EF4-FFF2-40B4-BE49-F238E27FC236}">
                <a16:creationId xmlns:a16="http://schemas.microsoft.com/office/drawing/2014/main" id="{609F9099-5B4E-4A42-B1C2-FCE9AFD161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67200"/>
            <a:ext cx="1363199" cy="181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CB97E03-0931-46EB-AB52-C140F61BD446}"/>
              </a:ext>
            </a:extLst>
          </p:cNvPr>
          <p:cNvSpPr txBox="1"/>
          <p:nvPr/>
        </p:nvSpPr>
        <p:spPr>
          <a:xfrm>
            <a:off x="190148" y="36404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March 2020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7D67F8C-3919-4FB4-92B1-6E8BE4FA8D25}"/>
              </a:ext>
            </a:extLst>
          </p:cNvPr>
          <p:cNvGraphicFramePr>
            <a:graphicFrameLocks noGrp="1"/>
          </p:cNvGraphicFramePr>
          <p:nvPr/>
        </p:nvGraphicFramePr>
        <p:xfrm>
          <a:off x="5257800" y="4131059"/>
          <a:ext cx="2945597" cy="2133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45597">
                  <a:extLst>
                    <a:ext uri="{9D8B030D-6E8A-4147-A177-3AD203B41FA5}">
                      <a16:colId xmlns:a16="http://schemas.microsoft.com/office/drawing/2014/main" val="2599660436"/>
                    </a:ext>
                  </a:extLst>
                </a:gridCol>
              </a:tblGrid>
              <a:tr h="410816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376092"/>
                          </a:solidFill>
                          <a:effectLst/>
                        </a:rPr>
                        <a:t>One</a:t>
                      </a: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876270"/>
                  </a:ext>
                </a:extLst>
              </a:tr>
              <a:tr h="135128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Completely virtual General Service Conference designed from the kitchens, living rooms and home offices across the US and Canada</a:t>
                      </a:r>
                    </a:p>
                  </a:txBody>
                  <a:tcPr marL="243840" marR="243840" marT="60960" marB="6096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1902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BF7316A-B4EF-4A3D-B0E5-E05BCDAEAB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155" y="1767635"/>
            <a:ext cx="1333583" cy="189032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18F4E-5ACC-4D2C-842E-C791681B3156}"/>
              </a:ext>
            </a:extLst>
          </p:cNvPr>
          <p:cNvCxnSpPr>
            <a:cxnSpLocks/>
          </p:cNvCxnSpPr>
          <p:nvPr/>
        </p:nvCxnSpPr>
        <p:spPr>
          <a:xfrm>
            <a:off x="1602592" y="2070472"/>
            <a:ext cx="0" cy="1803162"/>
          </a:xfrm>
          <a:prstGeom prst="straightConnector1">
            <a:avLst/>
          </a:prstGeom>
          <a:ln w="19050">
            <a:solidFill>
              <a:srgbClr val="37609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7E8C494-1B8F-4009-ADCE-758655BA6789}"/>
              </a:ext>
            </a:extLst>
          </p:cNvPr>
          <p:cNvCxnSpPr>
            <a:cxnSpLocks/>
          </p:cNvCxnSpPr>
          <p:nvPr/>
        </p:nvCxnSpPr>
        <p:spPr>
          <a:xfrm>
            <a:off x="3567376" y="3752694"/>
            <a:ext cx="0" cy="2158786"/>
          </a:xfrm>
          <a:prstGeom prst="straightConnector1">
            <a:avLst/>
          </a:prstGeom>
          <a:ln w="19050">
            <a:solidFill>
              <a:srgbClr val="37609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587D8F-B320-462B-9B64-EDF9F7179D18}"/>
              </a:ext>
            </a:extLst>
          </p:cNvPr>
          <p:cNvSpPr txBox="1"/>
          <p:nvPr/>
        </p:nvSpPr>
        <p:spPr>
          <a:xfrm>
            <a:off x="9918735" y="3619928"/>
            <a:ext cx="176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25224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F34E-D0D1-4E04-8C14-BE393E14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66FF"/>
                </a:solidFill>
                <a:latin typeface="Arial Black" panose="020B0A04020102020204" pitchFamily="34" charset="0"/>
              </a:rPr>
              <a:t>IMPACT OF PANDEMIC ON REVENUE DISTRIBUTION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EFF9A05-1B7E-4811-A9AF-65BB4DD3C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691336"/>
              </p:ext>
            </p:extLst>
          </p:nvPr>
        </p:nvGraphicFramePr>
        <p:xfrm>
          <a:off x="838200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029D5-D6DC-457F-A9E0-F045BE48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4ACC-3B63-487F-A502-B71A7750656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2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967B-EBBE-45E0-B63B-998FAB27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88"/>
            <a:ext cx="109728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3366FF"/>
                </a:solidFill>
                <a:latin typeface="Arial Black" panose="020B0A04020102020204" pitchFamily="34" charset="0"/>
              </a:rPr>
              <a:t>BEFORE AND AFTER PANDEMIC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44C27-3693-46E0-9F46-72ABA6CCB481}"/>
              </a:ext>
            </a:extLst>
          </p:cNvPr>
          <p:cNvSpPr txBox="1"/>
          <p:nvPr/>
        </p:nvSpPr>
        <p:spPr>
          <a:xfrm>
            <a:off x="1398154" y="838200"/>
            <a:ext cx="9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average REVENUE AND EXPENSE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A8F79-C2B7-4C84-8F93-4C990F2DE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593393"/>
              </p:ext>
            </p:extLst>
          </p:nvPr>
        </p:nvGraphicFramePr>
        <p:xfrm>
          <a:off x="2031999" y="12998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312246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F6D6F-3B22-469F-9F32-CE48DF2D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66FF"/>
                </a:solidFill>
                <a:latin typeface="Arial Black" panose="020B0A04020102020204" pitchFamily="34" charset="0"/>
              </a:rPr>
              <a:t>SAVINGS ACHIEVED IN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1BE-CE45-4536-A3F8-7229E3267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Travel, Meals, and Accommodations $1.1 M less than 2019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Total Non-Personnel savings (including travel) $1.5 M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Lockbox saves 3 Full-time Equivalents (FTEs)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Total staff savings since VRIP 5 FTEs</a:t>
            </a:r>
          </a:p>
        </p:txBody>
      </p:sp>
    </p:spTree>
    <p:extLst>
      <p:ext uri="{BB962C8B-B14F-4D97-AF65-F5344CB8AC3E}">
        <p14:creationId xmlns:p14="http://schemas.microsoft.com/office/powerpoint/2010/main" val="1102725722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967B-EBBE-45E0-B63B-998FAB27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66FF"/>
                </a:solidFill>
                <a:latin typeface="Arial Black" panose="020B0A04020102020204" pitchFamily="34" charset="0"/>
              </a:rPr>
              <a:t>2020 UPDATE COVID-19 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95421-9C6E-47A5-8E10-F14CE948395A}"/>
              </a:ext>
            </a:extLst>
          </p:cNvPr>
          <p:cNvSpPr txBox="1"/>
          <p:nvPr/>
        </p:nvSpPr>
        <p:spPr>
          <a:xfrm>
            <a:off x="1398155" y="1175971"/>
            <a:ext cx="939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rgbClr val="0066FF"/>
                </a:solidFill>
                <a:latin typeface="Arial Black" panose="020B0A04020102020204" pitchFamily="34" charset="0"/>
              </a:rPr>
              <a:t>Key talking points for the fellowship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A9BA7-7D87-4C9F-BEE0-AC6E8A328950}"/>
              </a:ext>
            </a:extLst>
          </p:cNvPr>
          <p:cNvSpPr/>
          <p:nvPr/>
        </p:nvSpPr>
        <p:spPr bwMode="auto">
          <a:xfrm>
            <a:off x="0" y="1767536"/>
            <a:ext cx="12192000" cy="4557064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137160" rIns="182880" bIns="13716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chemeClr val="tx2"/>
              </a:buClr>
            </a:pPr>
            <a:endParaRPr lang="en-US" sz="1400" b="1" kern="0" dirty="0">
              <a:latin typeface="+mn-lt"/>
            </a:endParaRP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2764913E-060D-4345-8F3D-DC97C57EF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238753"/>
              </p:ext>
            </p:extLst>
          </p:nvPr>
        </p:nvGraphicFramePr>
        <p:xfrm>
          <a:off x="732408" y="2166505"/>
          <a:ext cx="10972800" cy="40514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13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4472C4"/>
                          </a:solidFill>
                          <a:effectLst/>
                        </a:rPr>
                        <a:t>1</a:t>
                      </a:r>
                    </a:p>
                  </a:txBody>
                  <a:tcPr marL="182880" marR="18288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4472C4"/>
                          </a:solidFill>
                          <a:effectLst/>
                        </a:rPr>
                        <a:t>2</a:t>
                      </a:r>
                    </a:p>
                  </a:txBody>
                  <a:tcPr marL="182880" marR="1828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4472C4"/>
                          </a:solidFill>
                          <a:effectLst/>
                        </a:rPr>
                        <a:t>3</a:t>
                      </a:r>
                    </a:p>
                  </a:txBody>
                  <a:tcPr marL="182880" marR="1828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A.A. is still here! We actually thrive in uncertainty– hope remains, and the message continues to be carried</a:t>
                      </a:r>
                    </a:p>
                  </a:txBody>
                  <a:tcPr marL="182880" marR="182880">
                    <a:lnL w="12700" cmpd="sng">
                      <a:noFill/>
                    </a:lnL>
                    <a:lnR w="9525" cap="flat" cmpd="sng" algn="ctr">
                      <a:solidFill>
                        <a:srgbClr val="E6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/>
                        <a:t>Our prudent reserve is designed precisely for this situation and will carry us through until the membership can get us back on our feet</a:t>
                      </a:r>
                    </a:p>
                  </a:txBody>
                  <a:tcPr marL="182880" marR="182880">
                    <a:lnL w="9525" cap="flat" cmpd="sng" algn="ctr">
                      <a:solidFill>
                        <a:srgbClr val="E6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400" dirty="0"/>
                        <a:t>This remains an unprecedented time in the world and a pivotal moment for A.A. Now is the time for our membership to continue to demonstrate what self-supporting really means</a:t>
                      </a:r>
                    </a:p>
                  </a:txBody>
                  <a:tcPr marL="182880" marR="182880">
                    <a:lnL w="9525" cap="flat" cmpd="sng" algn="ctr">
                      <a:solidFill>
                        <a:srgbClr val="E6E6E6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891268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676"/>
            <a:ext cx="12192000" cy="11430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3366FF"/>
                </a:solidFill>
                <a:latin typeface="Arial Black" panose="020B0A04020102020204" pitchFamily="34" charset="0"/>
              </a:rPr>
              <a:t>THANK YOU</a:t>
            </a:r>
            <a:endParaRPr lang="en-US" sz="7200" b="1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515" y="1828800"/>
            <a:ext cx="11430000" cy="39624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Paul Konigstein, CFO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 err="1">
                <a:latin typeface="Arial Narrow" panose="020B0606020202030204" pitchFamily="34" charset="0"/>
              </a:rPr>
              <a:t>Zenny</a:t>
            </a:r>
            <a:r>
              <a:rPr lang="en-US" dirty="0">
                <a:latin typeface="Arial Narrow" panose="020B0606020202030204" pitchFamily="34" charset="0"/>
              </a:rPr>
              <a:t> Medina, Director of Finance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Patrick C, Conference Coordinator, for his patience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All of employees of both A.A.W.S. and Grapevine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Members of Trustees’ Finance and Budgetary Committee, along members of the Finance Committees of A.A.W.S. and Grapevine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Our Independent Auditors – Marks Paneth, LLP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Our outsourced accounting support – Your Part-time Controller</a:t>
            </a:r>
          </a:p>
          <a:p>
            <a:pPr marL="0" indent="0" algn="ctr">
              <a:buClr>
                <a:srgbClr val="002060"/>
              </a:buClr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en-US" sz="3600" b="1" dirty="0">
                <a:solidFill>
                  <a:srgbClr val="3366FF"/>
                </a:solidFill>
                <a:latin typeface="Arial Narrow" panose="020B0606020202030204" pitchFamily="34" charset="0"/>
              </a:rPr>
              <a:t>************</a:t>
            </a:r>
          </a:p>
          <a:p>
            <a:pPr marL="0" indent="0" algn="ctr">
              <a:buNone/>
            </a:pPr>
            <a:r>
              <a:rPr lang="en-US" dirty="0">
                <a:latin typeface="Arial Narrow" panose="020B0606020202030204" pitchFamily="34" charset="0"/>
              </a:rPr>
              <a:t>Any questions – Please feel free to contact me at – </a:t>
            </a:r>
            <a:r>
              <a:rPr lang="en-US" b="1" u="sng" dirty="0">
                <a:solidFill>
                  <a:srgbClr val="3366FF"/>
                </a:solidFill>
                <a:latin typeface="Arial Narrow" panose="020B0606020202030204" pitchFamily="34" charset="0"/>
              </a:rPr>
              <a:t>kevin@kevinjprior.com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2020 GRAPEVINE FINANCIAL HIGHLIGHTS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582400" cy="51816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Grapevine paid print subscriptions decreased 4.5% in 2020. Subscriptions for the online and mobile app magazine increased 7.7% 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2020 Grapevine results were a gross profit of $1.231 M on the magazine and a gross profit of $354,304 on other published items. Operating expenses of $1.914 M resulted in an overall loss of $298,699 compared to a loss of $27,303 in 2019.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General Fund support of La Viña service activity was $385,771 in 2020 compared to $297,392 in 2019.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La Viña magazine circulation decreased by 36.6% in 2020 after several years of growth.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4834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2021 GSO BUDGET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244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dirty="0">
              <a:latin typeface="Arial Narrow" panose="020B0606020202030204" pitchFamily="34" charset="0"/>
            </a:endParaRP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Total revenue $15,594,000 compared to $16,926,318 in 2020.</a:t>
            </a:r>
          </a:p>
          <a:p>
            <a:pPr marL="973138" lvl="1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Contributions $9,725,000 compared to $10,256,687 in 2020.</a:t>
            </a:r>
          </a:p>
          <a:p>
            <a:pPr marL="973138" lvl="1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Gross literature profit $5,639,400 compared to $6,582,266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Total operating expense $15,652,814 compared to $16,446,727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Operating deficit of $58,814 not including pension expenses compared to $479,571 surplus in 2020.</a:t>
            </a:r>
          </a:p>
        </p:txBody>
      </p:sp>
    </p:spTree>
    <p:extLst>
      <p:ext uri="{BB962C8B-B14F-4D97-AF65-F5344CB8AC3E}">
        <p14:creationId xmlns:p14="http://schemas.microsoft.com/office/powerpoint/2010/main" val="23747326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2021 GRAPEVINE BUDGET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582400" cy="47244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dirty="0">
              <a:latin typeface="Arial Narrow" panose="020B0606020202030204" pitchFamily="34" charset="0"/>
            </a:endParaRP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Magazine circulation to decline slightly to 62,124 from 63,397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Online and e-Pub circulation to increase to 5,442 from 5,175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Gross profit on subscriptions $1,133,715 compared to 1,003,700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Grapevine net operating loss of $354,225 compared to $299,000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La Viña magazine circulation to decrease to 5,605 compared to 6,435 in 2020.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General Fund La Viña support of $401,970 compared to $385,771 in 2020.</a:t>
            </a:r>
          </a:p>
        </p:txBody>
      </p:sp>
    </p:spTree>
    <p:extLst>
      <p:ext uri="{BB962C8B-B14F-4D97-AF65-F5344CB8AC3E}">
        <p14:creationId xmlns:p14="http://schemas.microsoft.com/office/powerpoint/2010/main" val="31857259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" y="0"/>
            <a:ext cx="121920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2020 FINANCIAL HIGHLIGHTS 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448137"/>
              </p:ext>
            </p:extLst>
          </p:nvPr>
        </p:nvGraphicFramePr>
        <p:xfrm>
          <a:off x="772941" y="762000"/>
          <a:ext cx="10683240" cy="5784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22490205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7304004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523754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628565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7603777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244973348"/>
                    </a:ext>
                  </a:extLst>
                </a:gridCol>
              </a:tblGrid>
              <a:tr h="589643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+mn-lt"/>
                        </a:rPr>
                        <a:t>Amounts in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2020</a:t>
                      </a:r>
                    </a:p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2020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COMPARED TO 2020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2019</a:t>
                      </a:r>
                    </a:p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COMPARED TO 2019 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43068"/>
                  </a:ext>
                </a:extLst>
              </a:tr>
              <a:tr h="58964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GENERAL SERVICE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16222"/>
                  </a:ext>
                </a:extLst>
              </a:tr>
              <a:tr h="341372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Tradition Contributions</a:t>
                      </a:r>
                    </a:p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10.26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1.26 M (14.0%)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8.86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1.40 M (15.80%)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431721"/>
                  </a:ext>
                </a:extLst>
              </a:tr>
              <a:tr h="341372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Literature Gross Profit</a:t>
                      </a:r>
                    </a:p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6.58</a:t>
                      </a:r>
                      <a:r>
                        <a:rPr lang="en-US" sz="1600" b="1" baseline="0" dirty="0">
                          <a:latin typeface="Arial Black" panose="020B0A04020102020204" pitchFamily="34" charset="0"/>
                        </a:rPr>
                        <a:t> M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3.22 M (32.9%) 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9.36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2.78 M (29.70%)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478388"/>
                  </a:ext>
                </a:extLst>
              </a:tr>
              <a:tr h="341372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Net Income</a:t>
                      </a:r>
                    </a:p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Black" panose="020B0A04020102020204" pitchFamily="34" charset="0"/>
                        </a:rPr>
                        <a:t>(2.1)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2.1 M decrease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(0.3)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1.8 M 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1678"/>
                  </a:ext>
                </a:extLst>
              </a:tr>
              <a:tr h="5896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GRAPEVINE &amp; </a:t>
                      </a:r>
                    </a:p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LA VI</a:t>
                      </a:r>
                      <a:r>
                        <a:rPr lang="en-US" sz="1600" b="1" dirty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Ñ</a:t>
                      </a:r>
                      <a:r>
                        <a:rPr lang="en-US" sz="1600" dirty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41967"/>
                  </a:ext>
                </a:extLst>
              </a:tr>
              <a:tr h="341372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Average Circulation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68,572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67,802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770 increase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71,182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2,610 (3.67%)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decrease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972"/>
                  </a:ext>
                </a:extLst>
              </a:tr>
              <a:tr h="341372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Net Income (Loss)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(299 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4.6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303 K 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(27)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 K (6.81%) better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30027"/>
                  </a:ext>
                </a:extLst>
              </a:tr>
              <a:tr h="527574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General Fund support of </a:t>
                      </a:r>
                    </a:p>
                    <a:p>
                      <a:pPr algn="r"/>
                      <a:r>
                        <a:rPr lang="en-US" sz="1400" b="1" dirty="0">
                          <a:latin typeface="Arial Narrow" panose="020B0606020202030204" pitchFamily="34" charset="0"/>
                        </a:rPr>
                        <a:t>La Viña </a:t>
                      </a:r>
                      <a:r>
                        <a:rPr lang="en-US" sz="1400" dirty="0"/>
                        <a:t>service activity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386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317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69 K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297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89 K (29.96%)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72854"/>
                  </a:ext>
                </a:extLst>
              </a:tr>
              <a:tr h="35086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RESERVE FUND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22578"/>
                  </a:ext>
                </a:extLst>
              </a:tr>
              <a:tr h="589643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Coverage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7.9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9.4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Decrease of 1.5 months (16.0%)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Decrease of 1.4 months (15.1%)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792059"/>
                  </a:ext>
                </a:extLst>
              </a:tr>
              <a:tr h="310338">
                <a:tc>
                  <a:txBody>
                    <a:bodyPr/>
                    <a:lstStyle/>
                    <a:p>
                      <a:r>
                        <a:rPr lang="en-US" sz="1000" dirty="0"/>
                        <a:t>M – millions; K – 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6569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69"/>
            <a:ext cx="12192000" cy="1066801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3366FF"/>
                </a:solidFill>
                <a:latin typeface="Arial Black" panose="020B0A04020102020204" pitchFamily="34" charset="0"/>
              </a:rPr>
              <a:t>2020 Financial Results – What Happened?</a:t>
            </a:r>
            <a:endParaRPr lang="en-US" sz="3200" dirty="0">
              <a:solidFill>
                <a:srgbClr val="3366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1219200"/>
            <a:ext cx="11591636" cy="5105400"/>
          </a:xfrm>
        </p:spPr>
        <p:txBody>
          <a:bodyPr>
            <a:normAutofit/>
          </a:bodyPr>
          <a:lstStyle/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We are grateful to the fellowship for your generous response to our 7th tradition messages which increased contributions by $1.4 M compared to 2019.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The pandemic caused literature gross profit to decline by $2.78M compared to 2019.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$1.2 M in VRIP severance payments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$3.6 M in pension related expenses.</a:t>
            </a:r>
          </a:p>
          <a:p>
            <a:pPr marL="973138" lvl="1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$5.1 M VRIP pension payments for participants who elected a lump sum payment instead of payments spread over their lifespan. (paid from pension fund not general fund)</a:t>
            </a:r>
          </a:p>
          <a:p>
            <a:pPr marL="973138" lvl="1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 Narrow" panose="020B0606020202030204" pitchFamily="34" charset="0"/>
              </a:rPr>
              <a:t>Less $1.5M savings in the amount needed to pay expected benefits over retiree lifetimes</a:t>
            </a:r>
          </a:p>
          <a:p>
            <a:pPr marL="515938" lvl="1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latin typeface="Arial Narrow" panose="020B0606020202030204" pitchFamily="34" charset="0"/>
              </a:rPr>
              <a:t>Travel, meals, and accommodations decreased by $1.1 M due to the pandemic.</a:t>
            </a:r>
            <a:endParaRPr lang="en-US" dirty="0">
              <a:latin typeface="Arial Narrow" panose="020B0606020202030204" pitchFamily="34" charset="0"/>
            </a:endParaRP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dirty="0">
              <a:latin typeface="Arial Narrow" panose="020B0606020202030204" pitchFamily="34" charset="0"/>
            </a:endParaRP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3366FF"/>
              </a:buClr>
              <a:buFont typeface="Wingdings" panose="05000000000000000000" pitchFamily="2" charset="2"/>
              <a:buChar char="v"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4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wrap="none" fromWordArt="1">
        <a:prstTxWarp prst="textDoubleWave1">
          <a:avLst>
            <a:gd name="adj1" fmla="val 6500"/>
            <a:gd name="adj2" fmla="val 0"/>
          </a:avLst>
        </a:prstTxWarp>
      </a:bodyPr>
      <a:lstStyle>
        <a:defPPr>
          <a:defRPr sz="3600" b="1" kern="10" spc="-360" dirty="0">
            <a:ln w="12700">
              <a:solidFill>
                <a:srgbClr val="000099"/>
              </a:solidFill>
              <a:round/>
              <a:headEnd/>
              <a:tailEnd/>
            </a:ln>
            <a:solidFill>
              <a:schemeClr val="bg1"/>
            </a:solidFill>
            <a:effectLst>
              <a:outerShdw dist="125724" dir="18900000" algn="ctr" rotWithShape="0">
                <a:srgbClr val="000099"/>
              </a:outerShdw>
            </a:effectLst>
            <a:latin typeface="Arial Narrow" panose="020B0606020202030204" pitchFamily="34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18934</TotalTime>
  <Words>2796</Words>
  <Application>Microsoft Macintosh PowerPoint</Application>
  <PresentationFormat>Widescreen</PresentationFormat>
  <Paragraphs>830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Arial Black</vt:lpstr>
      <vt:lpstr>Arial Narrow</vt:lpstr>
      <vt:lpstr>Arial Rounded MT Bold</vt:lpstr>
      <vt:lpstr>Calibri</vt:lpstr>
      <vt:lpstr>Calibri Light</vt:lpstr>
      <vt:lpstr>Segoe UI</vt:lpstr>
      <vt:lpstr>Times New Roman</vt:lpstr>
      <vt:lpstr>Verdana</vt:lpstr>
      <vt:lpstr>Wingdings</vt:lpstr>
      <vt:lpstr>Office Theme</vt:lpstr>
      <vt:lpstr>2_Office Theme</vt:lpstr>
      <vt:lpstr>Default Design</vt:lpstr>
      <vt:lpstr>5_Office Theme</vt:lpstr>
      <vt:lpstr>PowerPoint Presentation</vt:lpstr>
      <vt:lpstr>PowerPoint Presentation</vt:lpstr>
      <vt:lpstr>2020 GSO FINANCIAL HIGHLIGHTS</vt:lpstr>
      <vt:lpstr>SAVINGS ACHIEVED IN 2020</vt:lpstr>
      <vt:lpstr>2020 GRAPEVINE FINANCIAL HIGHLIGHTS</vt:lpstr>
      <vt:lpstr>2021 GSO BUDGET</vt:lpstr>
      <vt:lpstr>2021 GRAPEVINE BUDGET</vt:lpstr>
      <vt:lpstr>2020 FINANCIAL HIGHLIGHTS </vt:lpstr>
      <vt:lpstr>2020 Financial Results – What Happened?</vt:lpstr>
      <vt:lpstr>PowerPoint Presentation</vt:lpstr>
      <vt:lpstr>7TH TRADITION – 2020 – $10.26 MILLION</vt:lpstr>
      <vt:lpstr>IMPACT OF PANDEMIC ON 7TH TRADITION</vt:lpstr>
      <vt:lpstr>PowerPoint Presentation</vt:lpstr>
      <vt:lpstr>GROWTH OF ON-LINE CONTRIBUTIONS 2010 – 2020</vt:lpstr>
      <vt:lpstr>2020 CONTRIBUTIONS BY REGION</vt:lpstr>
      <vt:lpstr>COMPOSITION OF 2020 CONTRIBUTIONS</vt:lpstr>
      <vt:lpstr>CHALLENGE CONTRIBUTIONS</vt:lpstr>
      <vt:lpstr>THROUGH OUR OWN SELF-SUPPORT </vt:lpstr>
      <vt:lpstr>G.S.O.’s TWO BASIC FUNCTIONS</vt:lpstr>
      <vt:lpstr>PowerPoint Presentation</vt:lpstr>
      <vt:lpstr>GRAPEVINE – 2020 ACTUAL VS 2020 BUDGET</vt:lpstr>
      <vt:lpstr>GRAPEVINE OPERATING RESULTS – 2007 – 2020</vt:lpstr>
      <vt:lpstr>RECURRING OPERATING EXPENSES – 2020 – $16.6 M FINANCIAL STATEMENT EXPENSE CATEGORIES PERCENTAGE BREAKDOWN </vt:lpstr>
      <vt:lpstr> FELLOWSHIP SERVICES – DIRECT COSTS &amp; PERCENTAGES</vt:lpstr>
      <vt:lpstr>PowerPoint Presentation</vt:lpstr>
      <vt:lpstr>OUTREACH SERVICES PROVIDED TO FELLOWSHIP 2020</vt:lpstr>
      <vt:lpstr>2020 SERVICE LEADERSHIP Activities</vt:lpstr>
      <vt:lpstr>MEMBER SERVICES &amp; STATISTICS 2020</vt:lpstr>
      <vt:lpstr>2020 PRUDENT RESERVE </vt:lpstr>
      <vt:lpstr>2020 PRUDENT RESERVE </vt:lpstr>
      <vt:lpstr>USES OF GSB’s RESERVE FUND </vt:lpstr>
      <vt:lpstr>RESERVE FUND </vt:lpstr>
      <vt:lpstr> 2020 INTERNATIONAL CONVENTION - CANCELLED </vt:lpstr>
      <vt:lpstr>8TH FLOOR CONSTRUCTION</vt:lpstr>
      <vt:lpstr>ERP ACTUAL VS BUDGET</vt:lpstr>
      <vt:lpstr>BENEFITS OF ERP ENTERPRISE RESOURCE PLANNING SYSTEM</vt:lpstr>
      <vt:lpstr>2020 COVID-19 IMPACT</vt:lpstr>
      <vt:lpstr>IMPACT OF PANDEMIC ON REVENUE DISTRIBUTION</vt:lpstr>
      <vt:lpstr>BEFORE AND AFTER PANDEMIC</vt:lpstr>
      <vt:lpstr>2020 UPDATE COVID-19 IMPACT</vt:lpstr>
      <vt:lpstr>THANK YOU</vt:lpstr>
    </vt:vector>
  </TitlesOfParts>
  <Company>GSO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58th General Service Conference Finance  Presentation</dc:title>
  <dc:creator>regionalforumssa</dc:creator>
  <cp:lastModifiedBy>Sherri Pesek</cp:lastModifiedBy>
  <cp:revision>5160</cp:revision>
  <cp:lastPrinted>2021-04-28T13:50:44Z</cp:lastPrinted>
  <dcterms:created xsi:type="dcterms:W3CDTF">2008-03-11T16:16:33Z</dcterms:created>
  <dcterms:modified xsi:type="dcterms:W3CDTF">2021-09-18T15:28:33Z</dcterms:modified>
</cp:coreProperties>
</file>