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6" r:id="rId3"/>
    <p:sldId id="257" r:id="rId4"/>
    <p:sldId id="259" r:id="rId5"/>
    <p:sldId id="262"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301" r:id="rId30"/>
    <p:sldId id="320" r:id="rId31"/>
    <p:sldId id="302" r:id="rId32"/>
    <p:sldId id="298" r:id="rId33"/>
    <p:sldId id="299" r:id="rId34"/>
    <p:sldId id="300"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9" r:id="rId66"/>
    <p:sldId id="340" r:id="rId67"/>
    <p:sldId id="346" r:id="rId68"/>
    <p:sldId id="347" r:id="rId69"/>
    <p:sldId id="348" r:id="rId70"/>
    <p:sldId id="349" r:id="rId71"/>
    <p:sldId id="350" r:id="rId72"/>
    <p:sldId id="351" r:id="rId73"/>
    <p:sldId id="352" r:id="rId74"/>
    <p:sldId id="353" r:id="rId75"/>
    <p:sldId id="354" r:id="rId76"/>
    <p:sldId id="355" r:id="rId77"/>
    <p:sldId id="356" r:id="rId78"/>
    <p:sldId id="358" r:id="rId79"/>
    <p:sldId id="357" r:id="rId80"/>
    <p:sldId id="341" r:id="rId81"/>
    <p:sldId id="359" r:id="rId82"/>
    <p:sldId id="360" r:id="rId83"/>
    <p:sldId id="361" r:id="rId84"/>
    <p:sldId id="362" r:id="rId85"/>
    <p:sldId id="342" r:id="rId86"/>
    <p:sldId id="363" r:id="rId87"/>
    <p:sldId id="364" r:id="rId88"/>
    <p:sldId id="365" r:id="rId89"/>
    <p:sldId id="366" r:id="rId90"/>
    <p:sldId id="367" r:id="rId91"/>
    <p:sldId id="343" r:id="rId92"/>
    <p:sldId id="368" r:id="rId93"/>
    <p:sldId id="369" r:id="rId94"/>
    <p:sldId id="370" r:id="rId95"/>
    <p:sldId id="371" r:id="rId96"/>
    <p:sldId id="372" r:id="rId97"/>
    <p:sldId id="373" r:id="rId98"/>
    <p:sldId id="374"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389" r:id="rId114"/>
    <p:sldId id="390" r:id="rId115"/>
    <p:sldId id="391" r:id="rId116"/>
    <p:sldId id="392" r:id="rId117"/>
    <p:sldId id="393" r:id="rId118"/>
    <p:sldId id="394" r:id="rId119"/>
    <p:sldId id="395" r:id="rId120"/>
    <p:sldId id="396" r:id="rId121"/>
    <p:sldId id="397" r:id="rId122"/>
    <p:sldId id="398" r:id="rId123"/>
    <p:sldId id="399" r:id="rId124"/>
    <p:sldId id="400" r:id="rId125"/>
    <p:sldId id="401" r:id="rId126"/>
    <p:sldId id="344" r:id="rId127"/>
    <p:sldId id="345" r:id="rId128"/>
    <p:sldId id="402" r:id="rId129"/>
    <p:sldId id="403" r:id="rId130"/>
    <p:sldId id="404" r:id="rId131"/>
    <p:sldId id="405" r:id="rId132"/>
    <p:sldId id="406" r:id="rId133"/>
    <p:sldId id="407" r:id="rId134"/>
    <p:sldId id="408" r:id="rId135"/>
    <p:sldId id="409" r:id="rId136"/>
    <p:sldId id="334" r:id="rId137"/>
    <p:sldId id="267" r:id="rId138"/>
    <p:sldId id="335" r:id="rId139"/>
    <p:sldId id="336" r:id="rId140"/>
    <p:sldId id="337" r:id="rId141"/>
    <p:sldId id="33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8"/>
    <a:srgbClr val="F9F3A9"/>
    <a:srgbClr val="FFFB51"/>
    <a:srgbClr val="FFCFEF"/>
    <a:srgbClr val="FFD5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27BF7-3B93-7B49-99F3-AD632FC1F4F6}" v="362" dt="2022-06-23T20:08:18.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5763"/>
  </p:normalViewPr>
  <p:slideViewPr>
    <p:cSldViewPr snapToGrid="0" snapToObjects="1">
      <p:cViewPr varScale="1">
        <p:scale>
          <a:sx n="107" d="100"/>
          <a:sy n="107" d="100"/>
        </p:scale>
        <p:origin x="4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628F-6B9A-C8F6-44FB-C323EF9655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D89F5-0583-8580-F1D5-72DDF4825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96BB3E-5A89-0FB8-014D-441E869359DE}"/>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8DCBBD64-4072-D277-44A1-5C5D3EDF5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ACCBB-69E6-EE5D-01F9-B2B881F81C91}"/>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202407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53FE-9CCA-C5FC-A4FC-B432E004FF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C4A83-67F0-4856-718B-CC061042B2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5249B-AF45-516E-CCD2-3185B4747E56}"/>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58F0123C-0D93-ED43-FFAF-EFF60E0CD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CDB20-6B49-F017-80E3-5618DF9CB7B2}"/>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38052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ECDF3-E672-E701-01E6-118E8A1A9D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B71BD9-38C3-C1BC-AF65-18C5F7EAA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E85D5-9343-6EB3-7E13-5AB5D822A761}"/>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864BA088-54CC-E6CC-C429-4B691FBB4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27ED5-5E7F-3A47-A34B-A7038D5E9CE6}"/>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135821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3" name="Colorful pile of crushed makeup on a grey background"/>
          <p:cNvSpPr>
            <a:spLocks noGrp="1"/>
          </p:cNvSpPr>
          <p:nvPr>
            <p:ph type="pic" idx="21"/>
          </p:nvPr>
        </p:nvSpPr>
        <p:spPr>
          <a:xfrm>
            <a:off x="6064250" y="-819150"/>
            <a:ext cx="5670550" cy="8505825"/>
          </a:xfrm>
          <a:prstGeom prst="rect">
            <a:avLst/>
          </a:prstGeom>
        </p:spPr>
        <p:txBody>
          <a:bodyPr lIns="91439" tIns="45719" rIns="91439" bIns="45719" anchor="t">
            <a:noAutofit/>
          </a:bodyPr>
          <a:lstStyle/>
          <a:p>
            <a:endParaRPr/>
          </a:p>
        </p:txBody>
      </p:sp>
      <p:sp>
        <p:nvSpPr>
          <p:cNvPr id="134" name="Close-up view of a makeup palette "/>
          <p:cNvSpPr>
            <a:spLocks noGrp="1"/>
          </p:cNvSpPr>
          <p:nvPr>
            <p:ph type="pic" idx="22"/>
          </p:nvPr>
        </p:nvSpPr>
        <p:spPr>
          <a:xfrm>
            <a:off x="501650" y="-2368550"/>
            <a:ext cx="5600701" cy="8407400"/>
          </a:xfrm>
          <a:prstGeom prst="rect">
            <a:avLst/>
          </a:prstGeom>
        </p:spPr>
        <p:txBody>
          <a:bodyPr lIns="91439" tIns="45719" rIns="91439" bIns="45719" anchor="t">
            <a:noAutofit/>
          </a:bodyPr>
          <a:lstStyle/>
          <a:p>
            <a:endParaRPr/>
          </a:p>
        </p:txBody>
      </p:sp>
      <p:sp>
        <p:nvSpPr>
          <p:cNvPr id="135" name="Close-up view of crushed makeup and a makeup brush"/>
          <p:cNvSpPr>
            <a:spLocks noGrp="1"/>
          </p:cNvSpPr>
          <p:nvPr>
            <p:ph type="pic" idx="23"/>
          </p:nvPr>
        </p:nvSpPr>
        <p:spPr>
          <a:xfrm>
            <a:off x="501650" y="672042"/>
            <a:ext cx="5600700" cy="8403167"/>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xfrm>
            <a:off x="6021604" y="6565900"/>
            <a:ext cx="153772" cy="1714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9725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ECA-BA29-422B-214D-865E7E65F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DD447-42C9-724E-B9C5-47D5AD451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4D43E-969E-A244-813B-CE9B388865D4}"/>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9C556B84-5121-6BE4-FF31-090F040FA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65AAB-82AF-86A1-9C8C-6E46A2B485CD}"/>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99923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3BCD8-E34F-957A-B957-ECC3673D65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545187-7109-3938-1E8F-6275D4E6D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84CD28-646B-E7F4-1AE7-AB2C6E2E8833}"/>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0389260A-EEB4-F8A0-EEBF-F663C5824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17F35-C97B-5AA6-F81B-785DF148260C}"/>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324671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DD95-1E5E-EF5C-44EA-129FBAB74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824A2-927D-137C-6A34-87E17BE25D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336C4A-C3C4-890D-2ACA-DA79001CCF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A0FD49-3BF8-ACB8-5C77-AD3EC3B47D94}"/>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6" name="Footer Placeholder 5">
            <a:extLst>
              <a:ext uri="{FF2B5EF4-FFF2-40B4-BE49-F238E27FC236}">
                <a16:creationId xmlns:a16="http://schemas.microsoft.com/office/drawing/2014/main" id="{D0396CB6-819D-3F4A-CA88-186239C841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FA666-53A7-5339-F506-E18AE6ECAF52}"/>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280738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0C59-8F8C-42A1-6BB6-DCA562923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61046D-C76B-2889-D0F7-8B96CD4C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3FD587-A3A3-ACEA-CAF0-05D7E84866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A0FB57-8118-BE58-2669-AF5D55AE0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5D69C4-AA3C-9C5E-8264-EF7E209574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B4CBC8-8128-5BBD-8A9B-99CD08E14B67}"/>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8" name="Footer Placeholder 7">
            <a:extLst>
              <a:ext uri="{FF2B5EF4-FFF2-40B4-BE49-F238E27FC236}">
                <a16:creationId xmlns:a16="http://schemas.microsoft.com/office/drawing/2014/main" id="{DFF96665-7BF1-7043-3FA4-20DEBEDC46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0614AA-8DF6-F322-EA6B-22C99FE4E1ED}"/>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187630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404E-1811-95E3-8F7F-89D1E3922F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5D666F-95D8-D2E5-7F65-AD0E29A24E8B}"/>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4" name="Footer Placeholder 3">
            <a:extLst>
              <a:ext uri="{FF2B5EF4-FFF2-40B4-BE49-F238E27FC236}">
                <a16:creationId xmlns:a16="http://schemas.microsoft.com/office/drawing/2014/main" id="{665DB1C5-A2CB-9A69-95DE-2555F063B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599381-917E-711A-AA28-494FAF0EA6B3}"/>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52782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2402B-8C9E-C1CC-F6BD-0C6D5F474F66}"/>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3" name="Footer Placeholder 2">
            <a:extLst>
              <a:ext uri="{FF2B5EF4-FFF2-40B4-BE49-F238E27FC236}">
                <a16:creationId xmlns:a16="http://schemas.microsoft.com/office/drawing/2014/main" id="{C3140C80-F59A-0B73-840A-52B79ACCEB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0FF523-9B4D-F8AD-67A4-8C4823A8E39F}"/>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111219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DC49-EB83-148C-9DFD-1148ACC33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FD1FCB-1822-756D-AC63-731161A80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2D5DC-7A49-6DCC-0CE9-DCAB8A262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1DB76-A8BA-1692-5D3C-2C289FD9D0DA}"/>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6" name="Footer Placeholder 5">
            <a:extLst>
              <a:ext uri="{FF2B5EF4-FFF2-40B4-BE49-F238E27FC236}">
                <a16:creationId xmlns:a16="http://schemas.microsoft.com/office/drawing/2014/main" id="{C2CD99F0-0FA1-DD08-167C-51C722061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FD1D5-68CD-C93F-13B4-8392140D4DE4}"/>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190234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12D1-CA09-C717-BD80-0E6D80734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F20F8-2978-7527-B51F-9011F21D7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55864-3B32-9EA9-7F84-C2CDAF147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D6F3B-E2A6-623D-C137-D354FBEA6330}"/>
              </a:ext>
            </a:extLst>
          </p:cNvPr>
          <p:cNvSpPr>
            <a:spLocks noGrp="1"/>
          </p:cNvSpPr>
          <p:nvPr>
            <p:ph type="dt" sz="half" idx="10"/>
          </p:nvPr>
        </p:nvSpPr>
        <p:spPr/>
        <p:txBody>
          <a:bodyPr/>
          <a:lstStyle/>
          <a:p>
            <a:fld id="{0F40C224-6DE0-564D-A14E-3F7BD80F26EC}" type="datetimeFigureOut">
              <a:rPr lang="en-US" smtClean="0"/>
              <a:t>6/23/22</a:t>
            </a:fld>
            <a:endParaRPr lang="en-US"/>
          </a:p>
        </p:txBody>
      </p:sp>
      <p:sp>
        <p:nvSpPr>
          <p:cNvPr id="6" name="Footer Placeholder 5">
            <a:extLst>
              <a:ext uri="{FF2B5EF4-FFF2-40B4-BE49-F238E27FC236}">
                <a16:creationId xmlns:a16="http://schemas.microsoft.com/office/drawing/2014/main" id="{A87FD9C5-EDAF-4AA0-2A2E-F3DF6748F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3AD64-7741-520D-E11E-7312EA767A3B}"/>
              </a:ext>
            </a:extLst>
          </p:cNvPr>
          <p:cNvSpPr>
            <a:spLocks noGrp="1"/>
          </p:cNvSpPr>
          <p:nvPr>
            <p:ph type="sldNum" sz="quarter" idx="12"/>
          </p:nvPr>
        </p:nvSpPr>
        <p:spPr/>
        <p:txBody>
          <a:bodyPr/>
          <a:lstStyle/>
          <a:p>
            <a:fld id="{FAACE002-8211-804F-BF3A-D46D36CE3832}" type="slidenum">
              <a:rPr lang="en-US" smtClean="0"/>
              <a:t>‹#›</a:t>
            </a:fld>
            <a:endParaRPr lang="en-US"/>
          </a:p>
        </p:txBody>
      </p:sp>
    </p:spTree>
    <p:extLst>
      <p:ext uri="{BB962C8B-B14F-4D97-AF65-F5344CB8AC3E}">
        <p14:creationId xmlns:p14="http://schemas.microsoft.com/office/powerpoint/2010/main" val="399746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2960CA-3EB6-3DAA-BBE1-DE0771DE8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052E0D-4D57-DE1B-1A82-D861B6A10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0BB79-FB84-229A-BF7D-6ABFA147BE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40C224-6DE0-564D-A14E-3F7BD80F26EC}" type="datetimeFigureOut">
              <a:rPr lang="en-US" smtClean="0"/>
              <a:t>6/23/22</a:t>
            </a:fld>
            <a:endParaRPr lang="en-US"/>
          </a:p>
        </p:txBody>
      </p:sp>
      <p:sp>
        <p:nvSpPr>
          <p:cNvPr id="5" name="Footer Placeholder 4">
            <a:extLst>
              <a:ext uri="{FF2B5EF4-FFF2-40B4-BE49-F238E27FC236}">
                <a16:creationId xmlns:a16="http://schemas.microsoft.com/office/drawing/2014/main" id="{DF09DBA2-6214-CB57-F99A-6FA1CA881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7ED576-6668-28AE-E762-0C63E3557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CE002-8211-804F-BF3A-D46D36CE3832}" type="slidenum">
              <a:rPr lang="en-US" smtClean="0"/>
              <a:t>‹#›</a:t>
            </a:fld>
            <a:endParaRPr lang="en-US"/>
          </a:p>
        </p:txBody>
      </p:sp>
    </p:spTree>
    <p:extLst>
      <p:ext uri="{BB962C8B-B14F-4D97-AF65-F5344CB8AC3E}">
        <p14:creationId xmlns:p14="http://schemas.microsoft.com/office/powerpoint/2010/main" val="267817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sv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9346-8512-0CBD-F680-2C10E8CEB3A3}"/>
              </a:ext>
            </a:extLst>
          </p:cNvPr>
          <p:cNvSpPr>
            <a:spLocks noGrp="1"/>
          </p:cNvSpPr>
          <p:nvPr>
            <p:ph type="title"/>
          </p:nvPr>
        </p:nvSpPr>
        <p:spPr>
          <a:xfrm>
            <a:off x="838200" y="365125"/>
            <a:ext cx="10515600" cy="1623695"/>
          </a:xfrm>
        </p:spPr>
        <p:txBody>
          <a:bodyPr>
            <a:noAutofit/>
          </a:bodyPr>
          <a:lstStyle/>
          <a:p>
            <a:pPr algn="ctr"/>
            <a:r>
              <a:rPr lang="en-US" sz="6000" b="1" dirty="0">
                <a:solidFill>
                  <a:schemeClr val="bg1"/>
                </a:solidFill>
                <a:latin typeface="Chalkboard SE" panose="03050602040202020205" pitchFamily="66" charset="77"/>
              </a:rPr>
              <a:t>The 72</a:t>
            </a:r>
            <a:r>
              <a:rPr lang="en-US" sz="6000" b="1" baseline="30000" dirty="0">
                <a:solidFill>
                  <a:schemeClr val="bg1"/>
                </a:solidFill>
                <a:latin typeface="Chalkboard SE" panose="03050602040202020205" pitchFamily="66" charset="77"/>
              </a:rPr>
              <a:t>nd</a:t>
            </a:r>
            <a:r>
              <a:rPr lang="en-US" sz="6000" b="1" dirty="0">
                <a:solidFill>
                  <a:schemeClr val="bg1"/>
                </a:solidFill>
                <a:latin typeface="Chalkboard SE" panose="03050602040202020205" pitchFamily="66" charset="77"/>
              </a:rPr>
              <a:t> Annual General Service Conference</a:t>
            </a:r>
          </a:p>
        </p:txBody>
      </p:sp>
      <p:sp>
        <p:nvSpPr>
          <p:cNvPr id="3" name="Content Placeholder 2">
            <a:extLst>
              <a:ext uri="{FF2B5EF4-FFF2-40B4-BE49-F238E27FC236}">
                <a16:creationId xmlns:a16="http://schemas.microsoft.com/office/drawing/2014/main" id="{72A3A146-94CA-4FEE-A47D-2251A77CE10D}"/>
              </a:ext>
            </a:extLst>
          </p:cNvPr>
          <p:cNvSpPr>
            <a:spLocks noGrp="1"/>
          </p:cNvSpPr>
          <p:nvPr>
            <p:ph idx="1"/>
          </p:nvPr>
        </p:nvSpPr>
        <p:spPr>
          <a:xfrm>
            <a:off x="200025" y="1988819"/>
            <a:ext cx="11772900" cy="4188143"/>
          </a:xfrm>
        </p:spPr>
        <p:txBody>
          <a:bodyPr>
            <a:normAutofit lnSpcReduction="10000"/>
          </a:bodyPr>
          <a:lstStyle/>
          <a:p>
            <a:pPr marL="0" indent="0" algn="ctr">
              <a:buNone/>
            </a:pPr>
            <a:r>
              <a:rPr lang="en-US" sz="5400" dirty="0">
                <a:solidFill>
                  <a:schemeClr val="bg1"/>
                </a:solidFill>
                <a:latin typeface="Chalkboard SE" panose="03050602040202020205" pitchFamily="66" charset="77"/>
              </a:rPr>
              <a:t>A.A. Comes of Age 2.0</a:t>
            </a:r>
          </a:p>
          <a:p>
            <a:pPr marL="0" indent="0" algn="ctr">
              <a:buNone/>
            </a:pPr>
            <a:r>
              <a:rPr lang="en-US" sz="5400" dirty="0">
                <a:solidFill>
                  <a:schemeClr val="bg1"/>
                </a:solidFill>
                <a:latin typeface="Chalkboard SE" panose="03050602040202020205" pitchFamily="66" charset="77"/>
              </a:rPr>
              <a:t>Unified in Love and Service</a:t>
            </a:r>
          </a:p>
          <a:p>
            <a:pPr marL="0" indent="0" algn="ctr">
              <a:buNone/>
            </a:pPr>
            <a:r>
              <a:rPr lang="en-US" sz="5400" dirty="0">
                <a:solidFill>
                  <a:schemeClr val="bg1"/>
                </a:solidFill>
                <a:latin typeface="Chalkboard SE" panose="03050602040202020205" pitchFamily="66" charset="77"/>
              </a:rPr>
              <a:t>April 24-30, 2022</a:t>
            </a:r>
          </a:p>
          <a:p>
            <a:pPr marL="0" indent="0" algn="ctr">
              <a:buNone/>
            </a:pPr>
            <a:r>
              <a:rPr lang="en-US" sz="4800" dirty="0">
                <a:solidFill>
                  <a:schemeClr val="bg1"/>
                </a:solidFill>
                <a:latin typeface="Chalkboard SE" panose="03050602040202020205" pitchFamily="66" charset="77"/>
              </a:rPr>
              <a:t>New York Marriot @ the Brooklyn Bridge</a:t>
            </a:r>
          </a:p>
          <a:p>
            <a:pPr marL="0" indent="0" algn="ctr">
              <a:buNone/>
            </a:pPr>
            <a:r>
              <a:rPr lang="en-US" sz="5400" dirty="0">
                <a:solidFill>
                  <a:schemeClr val="bg1"/>
                </a:solidFill>
                <a:latin typeface="Chalkboard SE" panose="03050602040202020205" pitchFamily="66" charset="77"/>
              </a:rPr>
              <a:t>Brooklyn, New York</a:t>
            </a:r>
          </a:p>
          <a:p>
            <a:pPr marL="0" indent="0">
              <a:buNone/>
            </a:pPr>
            <a:endParaRPr lang="en-US" dirty="0"/>
          </a:p>
        </p:txBody>
      </p:sp>
    </p:spTree>
    <p:extLst>
      <p:ext uri="{BB962C8B-B14F-4D97-AF65-F5344CB8AC3E}">
        <p14:creationId xmlns:p14="http://schemas.microsoft.com/office/powerpoint/2010/main" val="132308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Evening Session:</a:t>
            </a:r>
          </a:p>
          <a:p>
            <a:pPr marL="0" indent="0" algn="ctr">
              <a:buNone/>
            </a:pPr>
            <a:r>
              <a:rPr lang="en-US" sz="3600" b="1" dirty="0">
                <a:latin typeface="Chalkboard SE" panose="03050602040202020205" pitchFamily="66" charset="77"/>
              </a:rPr>
              <a:t>Finance Report</a:t>
            </a:r>
          </a:p>
          <a:p>
            <a:pPr marL="0" indent="0" algn="ctr">
              <a:buNone/>
            </a:pPr>
            <a:r>
              <a:rPr lang="en-US" sz="3600" b="1" dirty="0">
                <a:latin typeface="Chalkboard SE" panose="03050602040202020205" pitchFamily="66" charset="77"/>
              </a:rPr>
              <a:t>General Sharing Session – What’s on Your Mind</a:t>
            </a:r>
          </a:p>
          <a:p>
            <a:pPr marL="0" indent="0" algn="ctr">
              <a:buNone/>
            </a:pPr>
            <a:r>
              <a:rPr lang="en-US" sz="3600" b="1" dirty="0">
                <a:latin typeface="Chalkboard SE" panose="03050602040202020205" pitchFamily="66" charset="77"/>
              </a:rPr>
              <a:t>Juniors!!</a:t>
            </a:r>
          </a:p>
          <a:p>
            <a:pPr marL="0" indent="0" algn="ctr">
              <a:buNone/>
            </a:pPr>
            <a:endParaRPr lang="en-US" sz="3600" b="1" dirty="0">
              <a:latin typeface="Chalkboard SE" panose="03050602040202020205" pitchFamily="66" charset="77"/>
            </a:endParaRPr>
          </a:p>
        </p:txBody>
      </p:sp>
      <p:pic>
        <p:nvPicPr>
          <p:cNvPr id="4" name="IMG_7945.JPG" descr="IMG_7945.JPG">
            <a:extLst>
              <a:ext uri="{FF2B5EF4-FFF2-40B4-BE49-F238E27FC236}">
                <a16:creationId xmlns:a16="http://schemas.microsoft.com/office/drawing/2014/main" id="{76068884-52B9-2280-516C-7B48AFB0DC9F}"/>
              </a:ext>
            </a:extLst>
          </p:cNvPr>
          <p:cNvPicPr>
            <a:picLocks noChangeAspect="1"/>
          </p:cNvPicPr>
          <p:nvPr/>
        </p:nvPicPr>
        <p:blipFill>
          <a:blip r:embed="rId2"/>
          <a:stretch>
            <a:fillRect/>
          </a:stretch>
        </p:blipFill>
        <p:spPr>
          <a:xfrm>
            <a:off x="1264542" y="3429000"/>
            <a:ext cx="3293171" cy="3128963"/>
          </a:xfrm>
          <a:prstGeom prst="rect">
            <a:avLst/>
          </a:prstGeom>
          <a:ln w="12700">
            <a:miter lim="400000"/>
          </a:ln>
        </p:spPr>
      </p:pic>
      <p:pic>
        <p:nvPicPr>
          <p:cNvPr id="6" name="Picture 5" descr="Background pattern&#10;&#10;Description automatically generated">
            <a:extLst>
              <a:ext uri="{FF2B5EF4-FFF2-40B4-BE49-F238E27FC236}">
                <a16:creationId xmlns:a16="http://schemas.microsoft.com/office/drawing/2014/main" id="{504F8F29-D302-E220-457F-08442EFB6351}"/>
              </a:ext>
            </a:extLst>
          </p:cNvPr>
          <p:cNvPicPr>
            <a:picLocks noChangeAspect="1"/>
          </p:cNvPicPr>
          <p:nvPr/>
        </p:nvPicPr>
        <p:blipFill>
          <a:blip r:embed="rId3"/>
          <a:stretch>
            <a:fillRect/>
          </a:stretch>
        </p:blipFill>
        <p:spPr>
          <a:xfrm>
            <a:off x="7258049" y="3428999"/>
            <a:ext cx="4367213" cy="3128963"/>
          </a:xfrm>
          <a:prstGeom prst="rect">
            <a:avLst/>
          </a:prstGeom>
        </p:spPr>
      </p:pic>
      <p:pic>
        <p:nvPicPr>
          <p:cNvPr id="9" name="Graphic 8" descr="Badge New with solid fill">
            <a:extLst>
              <a:ext uri="{FF2B5EF4-FFF2-40B4-BE49-F238E27FC236}">
                <a16:creationId xmlns:a16="http://schemas.microsoft.com/office/drawing/2014/main" id="{28B99780-5996-DD50-661C-98F6D82D56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5412" y="5307012"/>
            <a:ext cx="914400" cy="914400"/>
          </a:xfrm>
          <a:prstGeom prst="rect">
            <a:avLst/>
          </a:prstGeom>
        </p:spPr>
      </p:pic>
      <p:pic>
        <p:nvPicPr>
          <p:cNvPr id="10" name="Graphic 9" descr="Badge New with solid fill">
            <a:extLst>
              <a:ext uri="{FF2B5EF4-FFF2-40B4-BE49-F238E27FC236}">
                <a16:creationId xmlns:a16="http://schemas.microsoft.com/office/drawing/2014/main" id="{B0FBF6A3-2362-2571-37F1-9E23A6B9F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311" y="4203702"/>
            <a:ext cx="914400" cy="914400"/>
          </a:xfrm>
          <a:prstGeom prst="rect">
            <a:avLst/>
          </a:prstGeom>
        </p:spPr>
      </p:pic>
      <p:pic>
        <p:nvPicPr>
          <p:cNvPr id="11" name="Graphic 10" descr="Badge New with solid fill">
            <a:extLst>
              <a:ext uri="{FF2B5EF4-FFF2-40B4-BE49-F238E27FC236}">
                <a16:creationId xmlns:a16="http://schemas.microsoft.com/office/drawing/2014/main" id="{47659F1F-C967-F3C5-FC9C-7B402C30F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9413" y="3873500"/>
            <a:ext cx="914400" cy="914400"/>
          </a:xfrm>
          <a:prstGeom prst="rect">
            <a:avLst/>
          </a:prstGeom>
        </p:spPr>
      </p:pic>
      <p:pic>
        <p:nvPicPr>
          <p:cNvPr id="12" name="Graphic 11" descr="Badge New with solid fill">
            <a:extLst>
              <a:ext uri="{FF2B5EF4-FFF2-40B4-BE49-F238E27FC236}">
                <a16:creationId xmlns:a16="http://schemas.microsoft.com/office/drawing/2014/main" id="{CC8932AF-46C9-B985-8033-E2D1B86584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0263" y="3819525"/>
            <a:ext cx="914400" cy="914400"/>
          </a:xfrm>
          <a:prstGeom prst="rect">
            <a:avLst/>
          </a:prstGeom>
        </p:spPr>
      </p:pic>
      <p:pic>
        <p:nvPicPr>
          <p:cNvPr id="13" name="Graphic 12" descr="Badge New with solid fill">
            <a:extLst>
              <a:ext uri="{FF2B5EF4-FFF2-40B4-BE49-F238E27FC236}">
                <a16:creationId xmlns:a16="http://schemas.microsoft.com/office/drawing/2014/main" id="{73B415C2-7560-F5B7-0C86-1499476DB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5486" y="3457574"/>
            <a:ext cx="914400" cy="914400"/>
          </a:xfrm>
          <a:prstGeom prst="rect">
            <a:avLst/>
          </a:prstGeom>
        </p:spPr>
      </p:pic>
      <p:pic>
        <p:nvPicPr>
          <p:cNvPr id="14" name="Graphic 13" descr="Badge New with solid fill">
            <a:extLst>
              <a:ext uri="{FF2B5EF4-FFF2-40B4-BE49-F238E27FC236}">
                <a16:creationId xmlns:a16="http://schemas.microsoft.com/office/drawing/2014/main" id="{EC56FBDC-D1B7-F40F-C1E9-F973699B70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91" y="3517898"/>
            <a:ext cx="914400" cy="914400"/>
          </a:xfrm>
          <a:prstGeom prst="rect">
            <a:avLst/>
          </a:prstGeom>
        </p:spPr>
      </p:pic>
    </p:spTree>
    <p:extLst>
      <p:ext uri="{BB962C8B-B14F-4D97-AF65-F5344CB8AC3E}">
        <p14:creationId xmlns:p14="http://schemas.microsoft.com/office/powerpoint/2010/main" val="42243067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PUBLIC INFORMATION Committee Considerations:</a:t>
            </a:r>
          </a:p>
          <a:p>
            <a:r>
              <a:rPr lang="en-US" sz="3200" b="1" dirty="0"/>
              <a:t> </a:t>
            </a:r>
            <a:r>
              <a:rPr lang="en-US" dirty="0"/>
              <a:t>The committee reviewed and accepted the Communication Services Department report on the A.A.W.S. Meeting Guide App. The committee looks forward to a report to be brought back to the 2023 Conference Committee on Public Information. The committee suggested that the Meeting Guide App keep its focus on providing information on locating A.A. meetings. </a:t>
            </a:r>
          </a:p>
          <a:p>
            <a:pPr marL="0" indent="0">
              <a:buNone/>
            </a:pPr>
            <a:endParaRPr lang="en-US" dirty="0"/>
          </a:p>
          <a:p>
            <a:r>
              <a:rPr lang="en-US" dirty="0"/>
              <a:t>The committee reviewed and accepted the 2021 annual reports from the trustees’ Public Information Committee regarding </a:t>
            </a:r>
            <a:r>
              <a:rPr lang="en-US" dirty="0" err="1"/>
              <a:t>aa.org</a:t>
            </a:r>
            <a:r>
              <a:rPr lang="en-US" dirty="0"/>
              <a:t>. The committee finds the website is easier to navigate and user-friendly. The committee suggested that G.S.O. continue to improve our search engine optimization, setting priorities and reasonable goals to move forward. </a:t>
            </a:r>
          </a:p>
          <a:p>
            <a:pPr marL="0" indent="0">
              <a:buNone/>
            </a:pPr>
            <a:endParaRPr lang="en-US" sz="3200" b="1" dirty="0"/>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3309453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PUBLIC INFORMATION Committee Considerations:</a:t>
            </a:r>
          </a:p>
          <a:p>
            <a:r>
              <a:rPr lang="en-US" sz="3200" b="1" dirty="0"/>
              <a:t> </a:t>
            </a:r>
            <a:r>
              <a:rPr lang="en-US" dirty="0"/>
              <a:t>The committee reviewed and accepted the 2021 annual report “AAGV/La </a:t>
            </a:r>
            <a:r>
              <a:rPr lang="en-US" dirty="0" err="1"/>
              <a:t>Viña</a:t>
            </a:r>
            <a:r>
              <a:rPr lang="en-US" dirty="0"/>
              <a:t> Website, Marketing and Podcast" regarding </a:t>
            </a:r>
            <a:r>
              <a:rPr lang="en-US" dirty="0" err="1"/>
              <a:t>aagrapevine.org</a:t>
            </a:r>
            <a:r>
              <a:rPr lang="en-US" dirty="0"/>
              <a:t>. The committee finds recent modernization of the Grapevine website to be effective and inviting. The committee finds the AA Grapevine Podcast is well received by many A.A. members and an effective method for sharing the collected voices of A.A. members. The committee noted that the current hosts might limit attraction to all members, potential members, or professionals and to consider the full intended audience regarding diversity, attraction, and belonging. </a:t>
            </a: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8272625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PUBLIC INFORMATION Committee Considerations:</a:t>
            </a:r>
          </a:p>
          <a:p>
            <a:r>
              <a:rPr lang="en-US" sz="3200" b="1" dirty="0"/>
              <a:t> </a:t>
            </a:r>
            <a:r>
              <a:rPr lang="en-US" dirty="0"/>
              <a:t>The committee reviewed and accepted the distribution and tracking information for the video PSAs: </a:t>
            </a:r>
          </a:p>
          <a:p>
            <a:pPr marL="457200" lvl="1" indent="0">
              <a:buNone/>
            </a:pPr>
            <a:r>
              <a:rPr lang="en-US" dirty="0"/>
              <a:t>1. Sobriety in A.A.: My Drinking Built a Wall</a:t>
            </a:r>
            <a:br>
              <a:rPr lang="en-US" dirty="0"/>
            </a:br>
            <a:r>
              <a:rPr lang="en-US" dirty="0"/>
              <a:t>2. Sobriety in A.A.: When Drinking is no longer a Party. </a:t>
            </a:r>
          </a:p>
          <a:p>
            <a:pPr marL="457200" lvl="1" indent="0">
              <a:buNone/>
            </a:pPr>
            <a:r>
              <a:rPr lang="en-US" sz="2800" dirty="0"/>
              <a:t>The committee encourages enhancing our future tracking and distribution to include comparison analytics to other non-profits with public service announcement distribution. </a:t>
            </a:r>
          </a:p>
          <a:p>
            <a:r>
              <a:rPr lang="en-US" dirty="0"/>
              <a:t>The committee reviewed and accepted the 2022 report on the “Relevance and Usefulness of Video Public Service Announcements.” The committee found the current Conference-approved PSAs to be relevant and useful. In assessing the need for a new video PSA, the committee did not see the need at this time. </a:t>
            </a:r>
          </a:p>
          <a:p>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8207765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PUBLIC INFORMATION Committee Considerations:</a:t>
            </a:r>
          </a:p>
          <a:p>
            <a:r>
              <a:rPr lang="en-US" sz="3200" b="1" dirty="0"/>
              <a:t> </a:t>
            </a:r>
            <a:r>
              <a:rPr lang="en-US" dirty="0"/>
              <a:t>The committee reviewed and accepted the 2022 trustees’ Public Information Committee feasibility research on paid placement of PSA videos on streaming platforms and requested that further research be conducted. The committee offered the following suggestions and looks forward to a report to be brought back to the 2023 Conference Committee on Public Information. </a:t>
            </a:r>
          </a:p>
          <a:p>
            <a:pPr lvl="1">
              <a:buFont typeface="Wingdings" pitchFamily="2" charset="2"/>
              <a:buChar char="Ø"/>
            </a:pPr>
            <a:r>
              <a:rPr lang="en-US" dirty="0"/>
              <a:t> Committee members would like to see additional research comparing paid versus  donated media value ads and the effectiveness of these different approaches. </a:t>
            </a:r>
          </a:p>
          <a:p>
            <a:pPr lvl="1">
              <a:buFont typeface="Wingdings" pitchFamily="2" charset="2"/>
              <a:buChar char="Ø"/>
            </a:pPr>
            <a:r>
              <a:rPr lang="en-US" dirty="0"/>
              <a:t> Include research on Canadian streaming platforms to better understand PSA regulations and the specific streaming platforms found within Canada. </a:t>
            </a:r>
          </a:p>
          <a:p>
            <a:pPr lvl="1">
              <a:buFont typeface="Wingdings" pitchFamily="2" charset="2"/>
              <a:buChar char="Ø"/>
            </a:pPr>
            <a:r>
              <a:rPr lang="en-US" dirty="0"/>
              <a:t> Focus on obtaining A.A. member feedback from various age groups on the desire from the Fellowship to embark on A.A. paid placement ads on streaming platforms. </a:t>
            </a:r>
          </a:p>
          <a:p>
            <a:pPr lvl="1">
              <a:buFont typeface="Wingdings" pitchFamily="2" charset="2"/>
              <a:buChar char="Ø"/>
            </a:pPr>
            <a:endParaRPr lang="en-US" dirty="0"/>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6452637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PUBLIC INFORMATION Committee Considerations:</a:t>
            </a:r>
          </a:p>
          <a:p>
            <a:pPr marL="0" indent="0" algn="ctr">
              <a:buNone/>
            </a:pPr>
            <a:endParaRPr lang="en-US" sz="3200" b="1" dirty="0"/>
          </a:p>
          <a:p>
            <a:r>
              <a:rPr lang="en-US" dirty="0"/>
              <a:t>The committee reviewed the progress report and G.S.O. Podcast Plan and considered all the proposals, and the work completed this past year. The committee met with the Grapevine publisher, Communication Services staff, and Publishing staff who responded to key questions. The committee suggested that the trustees’ Public Information Committee, Communication Services Department, and A.A.W.S. Publishing Department in cooperation with the staff secretary, focus on proposal one, to consider moving in the direction of creating a G.S.O. Podcast using the AA Grapevine podcast experience. (Continued next slide)</a:t>
            </a:r>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799327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3200" b="1" dirty="0"/>
              <a:t>PUBLIC INFORMATION Committee Considerations:</a:t>
            </a:r>
          </a:p>
          <a:p>
            <a:r>
              <a:rPr lang="en-US" sz="3200" b="1" dirty="0"/>
              <a:t> </a:t>
            </a:r>
            <a:r>
              <a:rPr lang="en-US" dirty="0"/>
              <a:t>The committee shared that the focus described in the 2021 Advisory Action, “Podcasts providing sharing within the Fellowship and information about A.A. to the public be produced and distributed by G.S.O. in cooperation with the Grapevine Office,” is on target and that G.S.O. can create episodes on many service-related discussion topics. The committee feels that the different topic focus will help avoid competing with the Grapevine Podcast. To support the successful continued development of the G.S.O. Podcast the committee offers the following suggestions and looks forward to a progress report to be brought back to the 2023 Conference Committee on Public Information. </a:t>
            </a:r>
          </a:p>
          <a:p>
            <a:pPr lvl="1">
              <a:buFont typeface="Wingdings" pitchFamily="2" charset="2"/>
              <a:buChar char="Ø"/>
            </a:pPr>
            <a:r>
              <a:rPr lang="en-US" sz="2600" dirty="0"/>
              <a:t>Entrust G.S.O. to manage the podcast’s creation and adherence to A.A. principles to allow the seamless production of a regular series of episodes. </a:t>
            </a:r>
          </a:p>
          <a:p>
            <a:pPr lvl="1">
              <a:buFont typeface="Wingdings" pitchFamily="2" charset="2"/>
              <a:buChar char="Ø"/>
            </a:pPr>
            <a:r>
              <a:rPr lang="en-US" sz="2600" dirty="0"/>
              <a:t>Ask the trustees’ Public Information Committee to research the best methods for future podcast episodes to be completed in Spanish and French. </a:t>
            </a:r>
          </a:p>
          <a:p>
            <a:pPr lvl="1">
              <a:buFont typeface="Wingdings" pitchFamily="2" charset="2"/>
              <a:buChar char="Ø"/>
            </a:pPr>
            <a:r>
              <a:rPr lang="en-US" sz="2600" dirty="0"/>
              <a:t>Develop the methodology to invite participants in recorded sessions based on topics to include our trustees, staffs, and members in the episodes. </a:t>
            </a:r>
          </a:p>
          <a:p>
            <a:pPr lvl="1">
              <a:buFont typeface="Wingdings" pitchFamily="2" charset="2"/>
              <a:buChar char="Ø"/>
            </a:pPr>
            <a:r>
              <a:rPr lang="en-US" sz="2600" dirty="0"/>
              <a:t>Establish internal and external resources to support the production of the G.S.O. Podcast. It may be helpful to engage freelance support that brings experience on creative Podcast development and formatting. </a:t>
            </a:r>
          </a:p>
          <a:p>
            <a:pPr lvl="1">
              <a:buFont typeface="Wingdings" pitchFamily="2" charset="2"/>
              <a:buChar char="Ø"/>
            </a:pPr>
            <a:r>
              <a:rPr lang="en-US" sz="2600" dirty="0"/>
              <a:t>Implement analytics as described in the G.S.O. Podcast Plan to report annually to the Conference Committee on Public Information. </a:t>
            </a:r>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42565155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PUBLIC INFORMATION Committee Considerations:</a:t>
            </a:r>
          </a:p>
          <a:p>
            <a:r>
              <a:rPr lang="en-US" dirty="0"/>
              <a:t>The committee considered the suggestion to revise the flyer “A.A. At a Glance” and requested that the trustees’ Public Information Committee and staff secretary focus improvements based on the following suggestions and looks forward to a progress report or draft flyer to be brought back to the 2023 Conference Committee on Public Information. </a:t>
            </a:r>
          </a:p>
          <a:p>
            <a:pPr lvl="1">
              <a:buFont typeface="Wingdings" pitchFamily="2" charset="2"/>
              <a:buChar char="Ø"/>
            </a:pPr>
            <a:r>
              <a:rPr lang="en-US" dirty="0"/>
              <a:t>Keeping most of the content messaging of this effective Public Information tool, modernize the look and language of the flyer. </a:t>
            </a:r>
          </a:p>
          <a:p>
            <a:pPr lvl="1">
              <a:buFont typeface="Wingdings" pitchFamily="2" charset="2"/>
              <a:buChar char="Ø"/>
            </a:pPr>
            <a:r>
              <a:rPr lang="en-US" dirty="0"/>
              <a:t>Remove any reference to the word “hopeless drunks” to focus more on the solution, not the problem in this communication. </a:t>
            </a:r>
          </a:p>
          <a:p>
            <a:pPr lvl="1">
              <a:buFont typeface="Wingdings" pitchFamily="2" charset="2"/>
              <a:buChar char="Ø"/>
            </a:pPr>
            <a:r>
              <a:rPr lang="en-US" dirty="0"/>
              <a:t>Update the contribution and self-support language to remove any reference to a dollar amount of contribution.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6846946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PUBLIC INFORMATION Committee Considerations:</a:t>
            </a:r>
          </a:p>
          <a:p>
            <a:r>
              <a:rPr lang="en-US" dirty="0"/>
              <a:t>The committee considered the suggestion to revise the pamphlet “Speaking at Non- A.A. Meetings” and asked that the trustees’ Public Information Committee move forward with the update. The committee asked that the staff secretary start with the draft pamphlet provided for review. In addition, the committee shared their own editorial revisions. Finally, the committee requested the staff secretary send a memorandum to the A.A.W.S. Publishing Department of all changes and looks forward to a progress report or draft pamphlet to be brought back to the 2023 Conference Committee on Public Information. </a:t>
            </a:r>
          </a:p>
          <a:p>
            <a:r>
              <a:rPr lang="en-US" dirty="0"/>
              <a:t>The committee considered the request to replace the “A.A. Fact File” with a service material version of a new digital P.I. Press Media Kit. The committee reviewed the new digital P.I. Press Media Kit and offered suggestions to the “Who are A.A. members” and the “24-hour plan” sections. </a:t>
            </a:r>
          </a:p>
          <a:p>
            <a:endParaRPr lang="en-US" dirty="0"/>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0438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PUBLIC INFORMATION Committee Considerations:</a:t>
            </a:r>
          </a:p>
          <a:p>
            <a:r>
              <a:rPr lang="en-US" dirty="0"/>
              <a:t>The committee considered the request to create a new form of communication to address anonymity on social media by reviewing a draft survey developed to gather shared experience from the Fellowship. The committee requested the trustees’ Public Information Committee and staff secretary focus on distributing the survey, to all age demographics, particularly a young population, and obtain results that will inform decisions on any future new form of communication. The committee looks forward to a progress report to be brought back to the 2023 Conference Committee on Public Information. </a:t>
            </a:r>
            <a:r>
              <a:rPr lang="en-US" sz="3200" b="1" dirty="0"/>
              <a:t> </a:t>
            </a:r>
          </a:p>
          <a:p>
            <a:r>
              <a:rPr lang="en-US" dirty="0"/>
              <a:t>The committee discussed the content and format of the P.I. Kit and Workbook. The committee noted the updated content list provided by the staff secretary and agreed to all the changes. </a:t>
            </a: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9381259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REPORT AND CHARTER Committee Considerations:</a:t>
            </a:r>
          </a:p>
          <a:p>
            <a:r>
              <a:rPr lang="en-US" sz="3200" b="1" dirty="0"/>
              <a:t> </a:t>
            </a:r>
            <a:r>
              <a:rPr lang="en-US" dirty="0"/>
              <a:t>The committee accepted a report from the Publishing Department outlining the General Service Office process for timely and accurate preparation and publication of the 2022 General Service Conference </a:t>
            </a:r>
            <a:r>
              <a:rPr lang="en-US" i="1" dirty="0"/>
              <a:t>Final Report</a:t>
            </a:r>
            <a:r>
              <a:rPr lang="en-US" dirty="0"/>
              <a:t>. </a:t>
            </a:r>
          </a:p>
          <a:p>
            <a:r>
              <a:rPr lang="en-US" dirty="0"/>
              <a:t>The committee discussed the General Service Conference </a:t>
            </a:r>
            <a:r>
              <a:rPr lang="en-US" i="1" dirty="0"/>
              <a:t>Final Report </a:t>
            </a:r>
            <a:r>
              <a:rPr lang="en-US" dirty="0"/>
              <a:t>and noted the following: </a:t>
            </a:r>
          </a:p>
          <a:p>
            <a:pPr marL="457200" lvl="1" indent="0">
              <a:buNone/>
            </a:pPr>
            <a:r>
              <a:rPr lang="en-US" dirty="0"/>
              <a:t>The committee reiterated their support for last year’s committee consideration and appreciated the use of digital versions and encouraged the Conference coordinator to continue noting the availability of these in pre-Conference documents. </a:t>
            </a:r>
          </a:p>
          <a:p>
            <a:pPr marL="457200" lvl="1" indent="0">
              <a:buNone/>
            </a:pPr>
            <a:endParaRPr lang="en-US" dirty="0"/>
          </a:p>
          <a:p>
            <a:pPr marL="457200" lvl="1" indent="0">
              <a:buNone/>
            </a:pPr>
            <a:r>
              <a:rPr lang="en-US" dirty="0"/>
              <a:t>The committee noted the importance of the </a:t>
            </a:r>
            <a:r>
              <a:rPr lang="en-US" i="1" dirty="0"/>
              <a:t>Final Report </a:t>
            </a:r>
            <a:r>
              <a:rPr lang="en-US" dirty="0"/>
              <a:t>and encouraged area delegates to make its local reporting innovative and fun, especially considering the use of new digital technologies. </a:t>
            </a:r>
          </a:p>
          <a:p>
            <a:pPr marL="457200" lvl="1" indent="0" algn="ctr">
              <a:buNone/>
            </a:pPr>
            <a:r>
              <a:rPr lang="en-US" dirty="0"/>
              <a:t>(this bullet point continued next slide)</a:t>
            </a:r>
          </a:p>
          <a:p>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271431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5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4965430" y="629268"/>
            <a:ext cx="6586491" cy="1286160"/>
          </a:xfrm>
        </p:spPr>
        <p:txBody>
          <a:bodyPr anchor="b">
            <a:normAutofit/>
          </a:bodyPr>
          <a:lstStyle/>
          <a:p>
            <a:r>
              <a:rPr lang="en-US" sz="4100" b="1" dirty="0">
                <a:latin typeface="Chalkboard SE" panose="03050602040202020205" pitchFamily="66" charset="77"/>
              </a:rPr>
              <a:t>The 72</a:t>
            </a:r>
            <a:r>
              <a:rPr lang="en-US" sz="4100" b="1" baseline="30000" dirty="0">
                <a:latin typeface="Chalkboard SE" panose="03050602040202020205" pitchFamily="66" charset="77"/>
              </a:rPr>
              <a:t>nd</a:t>
            </a:r>
            <a:r>
              <a:rPr lang="en-US" sz="4100"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4965431" y="2438400"/>
            <a:ext cx="6586489" cy="3785419"/>
          </a:xfrm>
          <a:solidFill>
            <a:schemeClr val="bg1"/>
          </a:solidFill>
        </p:spPr>
        <p:txBody>
          <a:bodyPr>
            <a:normAutofit fontScale="47500" lnSpcReduction="20000"/>
          </a:bodyPr>
          <a:lstStyle/>
          <a:p>
            <a:pPr marL="0" indent="0" algn="ctr">
              <a:buNone/>
            </a:pPr>
            <a:endParaRPr lang="en-US" sz="4000" b="1" dirty="0">
              <a:latin typeface="Chalkboard SE" panose="03050602040202020205" pitchFamily="66" charset="77"/>
            </a:endParaRPr>
          </a:p>
          <a:p>
            <a:pPr marL="0" indent="0" algn="ctr">
              <a:buNone/>
            </a:pPr>
            <a:r>
              <a:rPr lang="en-US" sz="6200" b="1" dirty="0">
                <a:latin typeface="Chalkboard SE" panose="03050602040202020205" pitchFamily="66" charset="77"/>
              </a:rPr>
              <a:t>Tuesday April 26, 2022</a:t>
            </a:r>
          </a:p>
          <a:p>
            <a:pPr marL="0" indent="0" algn="ctr">
              <a:buNone/>
            </a:pPr>
            <a:endParaRPr lang="en-US" sz="4000" b="1" dirty="0">
              <a:latin typeface="Chalkboard SE" panose="03050602040202020205" pitchFamily="66" charset="77"/>
            </a:endParaRPr>
          </a:p>
          <a:p>
            <a:pPr marL="0" indent="0" algn="ctr">
              <a:buNone/>
            </a:pPr>
            <a:r>
              <a:rPr lang="en-US" sz="4000" b="1" dirty="0">
                <a:latin typeface="Chalkboard SE" panose="03050602040202020205" pitchFamily="66" charset="77"/>
              </a:rPr>
              <a:t>Serenity Meeting -</a:t>
            </a:r>
          </a:p>
          <a:p>
            <a:pPr marL="0" indent="0" algn="ctr">
              <a:buNone/>
            </a:pPr>
            <a:r>
              <a:rPr lang="en-US" sz="5000" dirty="0"/>
              <a:t>“So fear need not always be destructive, because the lessons of its consequences can lead us to positive values.” </a:t>
            </a:r>
          </a:p>
          <a:p>
            <a:pPr marL="0" indent="0" algn="ctr">
              <a:buNone/>
            </a:pPr>
            <a:r>
              <a:rPr lang="en-US" sz="5000" i="1" dirty="0"/>
              <a:t>As Bill Sees It, p. 22 </a:t>
            </a:r>
            <a:endParaRPr lang="en-US" sz="5000" dirty="0"/>
          </a:p>
          <a:p>
            <a:pPr marL="0" indent="0">
              <a:buNone/>
            </a:pPr>
            <a:endParaRPr lang="en-US" sz="2000" b="1" dirty="0">
              <a:latin typeface="Chalkboard SE" panose="03050602040202020205" pitchFamily="66" charset="77"/>
            </a:endParaRPr>
          </a:p>
          <a:p>
            <a:pPr marL="0" indent="0" algn="ctr">
              <a:buNone/>
            </a:pPr>
            <a:r>
              <a:rPr lang="en-US" sz="4300" b="1" dirty="0">
                <a:latin typeface="Chalkboard SE" panose="03050602040202020205" pitchFamily="66" charset="77"/>
              </a:rPr>
              <a:t>Morning Session:</a:t>
            </a:r>
          </a:p>
          <a:p>
            <a:pPr marL="0" indent="0" algn="ctr">
              <a:buNone/>
            </a:pPr>
            <a:r>
              <a:rPr lang="en-US" sz="4300" b="1" dirty="0">
                <a:latin typeface="Chalkboard SE" panose="03050602040202020205" pitchFamily="66" charset="77"/>
              </a:rPr>
              <a:t>Conference Committee Meetings</a:t>
            </a:r>
          </a:p>
        </p:txBody>
      </p:sp>
      <p:pic>
        <p:nvPicPr>
          <p:cNvPr id="4" name="Picture 3" descr="A sign on a wall&#10;&#10;Description automatically generated with medium confidence">
            <a:extLst>
              <a:ext uri="{FF2B5EF4-FFF2-40B4-BE49-F238E27FC236}">
                <a16:creationId xmlns:a16="http://schemas.microsoft.com/office/drawing/2014/main" id="{700DF549-C8C3-255B-6516-7387252226B2}"/>
              </a:ext>
            </a:extLst>
          </p:cNvPr>
          <p:cNvPicPr>
            <a:picLocks noChangeAspect="1"/>
          </p:cNvPicPr>
          <p:nvPr/>
        </p:nvPicPr>
        <p:blipFill rotWithShape="1">
          <a:blip r:embed="rId2"/>
          <a:srcRect r="987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2D1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2752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REPORT AND CHARTER Committee Considerations:</a:t>
            </a:r>
          </a:p>
          <a:p>
            <a:r>
              <a:rPr lang="en-US" sz="2200" b="1" dirty="0"/>
              <a:t>Continued last slide:</a:t>
            </a:r>
          </a:p>
          <a:p>
            <a:pPr marL="457200" lvl="1" indent="0">
              <a:buNone/>
            </a:pPr>
            <a:r>
              <a:rPr lang="en-US" sz="2600" dirty="0"/>
              <a:t>The committee also noted the importance and effectiveness of making use of Fellowship Connection to connect the trusted servants in the service structure to the digital version of the </a:t>
            </a:r>
            <a:r>
              <a:rPr lang="en-US" sz="2600" i="1" dirty="0"/>
              <a:t>Final Report. </a:t>
            </a:r>
            <a:r>
              <a:rPr lang="en-US" sz="2600" dirty="0"/>
              <a:t>The committee suggested that the following local efforts might be helpful in these initiatives: </a:t>
            </a:r>
          </a:p>
          <a:p>
            <a:pPr lvl="1">
              <a:buFont typeface="Wingdings" pitchFamily="2" charset="2"/>
              <a:buChar char="Ø"/>
            </a:pPr>
            <a:r>
              <a:rPr lang="en-US" dirty="0"/>
              <a:t>An area or district thank you letter and an invite to the area assembly with a link to the </a:t>
            </a:r>
            <a:r>
              <a:rPr lang="en-US" i="1" dirty="0"/>
              <a:t>Final Report</a:t>
            </a:r>
            <a:r>
              <a:rPr lang="en-US" dirty="0"/>
              <a:t>. </a:t>
            </a:r>
            <a:endParaRPr lang="en-US" sz="2800" dirty="0"/>
          </a:p>
          <a:p>
            <a:pPr marL="914400" lvl="2" indent="0">
              <a:buNone/>
            </a:pPr>
            <a:r>
              <a:rPr lang="en-US" dirty="0"/>
              <a:t>(Note: Fellowship Connection lists GSRs and these trusted servants can be introduced to their DCM and/or area delegate and be invited to participate in the local district and area discussions of the General Service Conference.) </a:t>
            </a:r>
            <a:endParaRPr lang="en-US" sz="2400" dirty="0"/>
          </a:p>
          <a:p>
            <a:pPr lvl="1">
              <a:buFont typeface="Wingdings" pitchFamily="2" charset="2"/>
              <a:buChar char="Ø"/>
            </a:pPr>
            <a:r>
              <a:rPr lang="en-US" dirty="0"/>
              <a:t>Areas consider making the </a:t>
            </a:r>
            <a:r>
              <a:rPr lang="en-US" i="1" dirty="0"/>
              <a:t>Final Report </a:t>
            </a:r>
            <a:r>
              <a:rPr lang="en-US" dirty="0"/>
              <a:t>accessible in newly digital formats.  The creation of a local anonymity-protected voice only power point. </a:t>
            </a:r>
            <a:endParaRPr lang="en-US" sz="2800" dirty="0"/>
          </a:p>
          <a:p>
            <a:pPr marL="914400" lvl="2" indent="0">
              <a:buNone/>
            </a:pPr>
            <a:r>
              <a:rPr lang="en-US" dirty="0"/>
              <a:t>(Note: The </a:t>
            </a:r>
            <a:r>
              <a:rPr lang="en-US" i="1" dirty="0"/>
              <a:t>Final Report </a:t>
            </a:r>
            <a:r>
              <a:rPr lang="en-US" dirty="0"/>
              <a:t>reflects Conference actions and discussions</a:t>
            </a:r>
            <a:r>
              <a:rPr lang="en-US" i="1" dirty="0"/>
              <a:t>, </a:t>
            </a:r>
            <a:r>
              <a:rPr lang="en-US" dirty="0"/>
              <a:t>therefore the committee wanted to express that the </a:t>
            </a:r>
            <a:r>
              <a:rPr lang="en-US" i="1" dirty="0"/>
              <a:t>Final Report </a:t>
            </a:r>
            <a:r>
              <a:rPr lang="en-US" dirty="0"/>
              <a:t>is an extension of the experience we learn about in </a:t>
            </a:r>
            <a:r>
              <a:rPr lang="en-US" i="1" dirty="0"/>
              <a:t>The A.A. Service Manual.</a:t>
            </a:r>
            <a:r>
              <a:rPr lang="en-US" dirty="0"/>
              <a:t>) </a:t>
            </a:r>
            <a:endParaRPr lang="en-US" sz="2400" dirty="0"/>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4644255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REPORT AND CHARTER Committee Considerations:</a:t>
            </a:r>
          </a:p>
          <a:p>
            <a:r>
              <a:rPr lang="en-US" dirty="0"/>
              <a:t>The committee discussed the request to include the G.S.R. preamble in the pamphlet “G.S.R.: Your Group’s Link to A.A. as a Whole” and took no action. The committee agreed that the GSR pamphlet adequately describes the role and purpose of a G.S.R. The committee agreed that this statement is better left to local group autonomy. </a:t>
            </a:r>
          </a:p>
          <a:p>
            <a:pPr marL="0" indent="0">
              <a:buNone/>
            </a:pPr>
            <a:endParaRPr lang="en-US" dirty="0"/>
          </a:p>
          <a:p>
            <a:pPr marL="457200" lvl="1" indent="0">
              <a:buNone/>
            </a:pPr>
            <a:r>
              <a:rPr lang="en-US" dirty="0"/>
              <a:t>Note: As a result of the 2021-22 Equitable Distribution of Workload plan, this item was on the agenda of the Conference Committee on Report and Charter. </a:t>
            </a:r>
            <a:r>
              <a:rPr lang="en-US" sz="2800" b="1" dirty="0"/>
              <a:t>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7736479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REPORT AND CHARTER Committee Considerations:</a:t>
            </a:r>
          </a:p>
          <a:p>
            <a:r>
              <a:rPr lang="en-US" sz="3200" b="1" dirty="0"/>
              <a:t> </a:t>
            </a:r>
            <a:r>
              <a:rPr lang="en-US" dirty="0"/>
              <a:t>The committee reviewed the progress report from A.A.W.S. Publishing on a new section to be added at the end of the </a:t>
            </a:r>
            <a:r>
              <a:rPr lang="en-US" i="1" dirty="0"/>
              <a:t>Twelve Concepts for World Service </a:t>
            </a:r>
            <a:r>
              <a:rPr lang="en-US" dirty="0"/>
              <a:t>titled “Amendments.” Bill W. references an Amendments section in the introduction to the </a:t>
            </a:r>
            <a:r>
              <a:rPr lang="en-US" i="1" dirty="0"/>
              <a:t>Twelve Concepts for World Service </a:t>
            </a:r>
            <a:r>
              <a:rPr lang="en-US" dirty="0"/>
              <a:t>and the committee wanted to reaffirm the 2021 advisory action that: “A new section be added at the end of the </a:t>
            </a:r>
            <a:r>
              <a:rPr lang="en-US" i="1" dirty="0"/>
              <a:t>Twelve Concepts for World Service </a:t>
            </a:r>
            <a:r>
              <a:rPr lang="en-US" dirty="0"/>
              <a:t>titled ‘Amendments,’ and that it contain an updated version of the Concept XI essay that incorporates the information in the current footnotes and endnotes, along with comprehensive descriptions of the current General Service Board committees.” The committee requested that the staff secretary work with A.A.W.S. Publishing on a draft update of the section to be brought back to the 2023 Conference Committee on Report and Charter. </a:t>
            </a:r>
          </a:p>
          <a:p>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60506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REPORT AND CHARTER Committee Considerations:</a:t>
            </a:r>
          </a:p>
          <a:p>
            <a:pPr marL="0" indent="0" algn="ctr">
              <a:buNone/>
            </a:pPr>
            <a:endParaRPr lang="en-US" sz="3200" b="1" dirty="0"/>
          </a:p>
          <a:p>
            <a:r>
              <a:rPr lang="en-US" sz="3200" b="1" dirty="0"/>
              <a:t> </a:t>
            </a:r>
            <a:r>
              <a:rPr lang="en-US" dirty="0"/>
              <a:t>The committee reviewed several chapters of </a:t>
            </a:r>
            <a:r>
              <a:rPr lang="en-US" i="1" dirty="0"/>
              <a:t>The A.A. Service Manual </a:t>
            </a:r>
            <a:r>
              <a:rPr lang="en-US" dirty="0"/>
              <a:t>and wanted to note the following:</a:t>
            </a:r>
            <a:r>
              <a:rPr lang="en-US" i="1" dirty="0"/>
              <a:t> </a:t>
            </a:r>
            <a:endParaRPr lang="en-US" dirty="0"/>
          </a:p>
          <a:p>
            <a:pPr marL="457200" lvl="1" indent="0">
              <a:buNone/>
            </a:pPr>
            <a:r>
              <a:rPr lang="en-US" sz="2800" i="1" dirty="0"/>
              <a:t>The A.A. Service Manual </a:t>
            </a:r>
            <a:r>
              <a:rPr lang="en-US" sz="2800" dirty="0"/>
              <a:t>can be utilized for all individuals involved in the General Service structure. The text is not limited to new people in service or only G.S.R.s. Class A trustees, appointed committee members, </a:t>
            </a:r>
            <a:r>
              <a:rPr lang="en-US" sz="2800" dirty="0" err="1"/>
              <a:t>nontrustee</a:t>
            </a:r>
            <a:r>
              <a:rPr lang="en-US" sz="2800" dirty="0"/>
              <a:t> directors and other roles in general service should be able to draw upon the experience shared in specific chapters. </a:t>
            </a:r>
            <a:endParaRPr lang="en-US" dirty="0"/>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2729893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200" b="1" dirty="0"/>
              <a:t>REPORT AND CHARTER Committee Considerations:</a:t>
            </a:r>
          </a:p>
          <a:p>
            <a:r>
              <a:rPr lang="en-US" sz="3200" b="1" dirty="0"/>
              <a:t> </a:t>
            </a:r>
            <a:r>
              <a:rPr lang="en-US" dirty="0"/>
              <a:t>The committee followed up on the 2021 committee consideration regarding updating and continuing to make available the print listing of Central Offices, Intergroups and Answering Services for the United States and Canada (Item F-25). The committee discussed the estimated cost to fulfill this request as well as results of a poll involving 107 Intergroup/Central Offices and decided unanimously to request the General Service Office retire this document and remove it from </a:t>
            </a:r>
            <a:r>
              <a:rPr lang="en-US" dirty="0" err="1"/>
              <a:t>aa.org</a:t>
            </a:r>
            <a:r>
              <a:rPr lang="en-US" dirty="0"/>
              <a:t>. The committee noted that cooperation between local areas, districts and Intergroups/Central Offices is important in helping prospective A.A. members find Alcoholics Anonymous, highlighting that local services, coupled with data stewardship, can help ensure accuracy of Intergroup/Central Office locations. In addition, the committee encouraged communication and sharing of ideas through the ICOAA seminar and the General Service Conference. The committee recognizes an overdependence on G.S.O. and recognizes that in some cases the necessity and importance of local relationships is overlooked. </a:t>
            </a:r>
          </a:p>
          <a:p>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6985718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REPORT AND CHARTER Committee Considerations:</a:t>
            </a:r>
          </a:p>
          <a:p>
            <a:r>
              <a:rPr lang="en-US" sz="3200" b="1" dirty="0"/>
              <a:t> </a:t>
            </a:r>
            <a:r>
              <a:rPr lang="en-US" dirty="0"/>
              <a:t>The committee discussed the request that the chapter titled “The Doctor’s Opinion” be returned to page one, as it was in the First Edition of the book </a:t>
            </a:r>
            <a:r>
              <a:rPr lang="en-US" i="1" dirty="0"/>
              <a:t>Alcoholics Anonymous </a:t>
            </a:r>
            <a:r>
              <a:rPr lang="en-US" dirty="0"/>
              <a:t>and took no action. The committee noted that Bill W. was involved in the repagination of </a:t>
            </a:r>
            <a:r>
              <a:rPr lang="en-US" i="1" dirty="0"/>
              <a:t>Alcoholics Anonymous </a:t>
            </a:r>
            <a:r>
              <a:rPr lang="en-US" dirty="0"/>
              <a:t>for the second edition. It was also noted that such a change would impact other pieces of A.A. literature that reference pages in the book </a:t>
            </a:r>
            <a:r>
              <a:rPr lang="en-US" i="1" dirty="0"/>
              <a:t>Alcoholics Anonymous</a:t>
            </a:r>
            <a:r>
              <a:rPr lang="en-US" dirty="0"/>
              <a:t>. The committee added that they did not recognize a strong “spiritual need” to revert to the original pagination. </a:t>
            </a:r>
          </a:p>
          <a:p>
            <a:pPr marL="0" indent="0">
              <a:buNone/>
            </a:pPr>
            <a:endParaRPr lang="en-US" dirty="0"/>
          </a:p>
          <a:p>
            <a:pPr marL="457200" lvl="1" indent="0">
              <a:buNone/>
            </a:pPr>
            <a:r>
              <a:rPr lang="en-US" dirty="0"/>
              <a:t>Note: As a result of the 2021-22 Equitable Distribution of Workload plan, this item was on the agenda of the Conference Committee on Report and Charter. </a:t>
            </a:r>
          </a:p>
          <a:p>
            <a:pPr marL="0" indent="0">
              <a:buNone/>
            </a:pPr>
            <a:endParaRPr lang="en-US" sz="32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797583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REPORT AND CHARTER Committee Considerations:</a:t>
            </a:r>
          </a:p>
          <a:p>
            <a:pPr marL="0" indent="0" algn="ctr">
              <a:buNone/>
            </a:pPr>
            <a:endParaRPr lang="en-US" sz="3200" b="1" dirty="0"/>
          </a:p>
          <a:p>
            <a:r>
              <a:rPr lang="en-US" dirty="0"/>
              <a:t>The committee discussed a possible edition of </a:t>
            </a:r>
            <a:r>
              <a:rPr lang="en-US" i="1" dirty="0"/>
              <a:t>The A.A. Service Manual </a:t>
            </a:r>
            <a:r>
              <a:rPr lang="en-US" dirty="0"/>
              <a:t>in American Sign Language (ASL). While aware of the long list of projects and current workload at G.S.O., the committee requested that the A.A.W.S. Board research the need for and feasibility of a translation of </a:t>
            </a:r>
            <a:r>
              <a:rPr lang="en-US" i="1" dirty="0"/>
              <a:t>The A.A. Service Manual Combined with the Twelve Concepts for World Service </a:t>
            </a:r>
            <a:r>
              <a:rPr lang="en-US" dirty="0"/>
              <a:t>into ASL and asks that a report be brought to the 2023 Conference Committee on Report and Charter. In addition, the committee encourages local areas, districts, and Intergroups/Central Offices to make ASL interpretation and service opportunities more accessible to the Deaf community. </a:t>
            </a:r>
            <a:r>
              <a:rPr lang="en-US" sz="3200" b="1" dirty="0"/>
              <a:t>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955665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200" b="1" dirty="0"/>
              <a:t>TREATMENT AND ACCESSIBILITIES Committee Considerations: </a:t>
            </a:r>
          </a:p>
          <a:p>
            <a:pPr marL="0" indent="0">
              <a:buNone/>
            </a:pPr>
            <a:r>
              <a:rPr lang="en-US" dirty="0"/>
              <a:t>The committee discussed and accepted a progress report on the development of a revision to the pamphlet “A.A. for the Older Alcoholic.” The committee requested that the trustees’ Cooperation with the Professional Community/ Treatment and Accessibilities Committee keep the following suggestions in mind: </a:t>
            </a:r>
            <a:endParaRPr lang="en-US" sz="3600" dirty="0"/>
          </a:p>
          <a:p>
            <a:pPr lvl="1">
              <a:buFont typeface="Wingdings" pitchFamily="2" charset="2"/>
              <a:buChar char="Ø"/>
            </a:pPr>
            <a:r>
              <a:rPr lang="en-US" dirty="0"/>
              <a:t>Include stories of only those who found recovery from the age of 60 years or older. </a:t>
            </a:r>
            <a:endParaRPr lang="en-US" sz="3200" dirty="0"/>
          </a:p>
          <a:p>
            <a:pPr lvl="1">
              <a:buFont typeface="Wingdings" pitchFamily="2" charset="2"/>
              <a:buChar char="Ø"/>
            </a:pPr>
            <a:r>
              <a:rPr lang="en-US" dirty="0"/>
              <a:t>Form a working group to help gather sharing from A.A. members who found recovery after age 60. </a:t>
            </a:r>
            <a:endParaRPr lang="en-US" sz="3200" dirty="0"/>
          </a:p>
          <a:p>
            <a:pPr lvl="1">
              <a:buFont typeface="Wingdings" pitchFamily="2" charset="2"/>
              <a:buChar char="Ø"/>
            </a:pPr>
            <a:r>
              <a:rPr lang="en-US" dirty="0"/>
              <a:t>Consider who is the target audience. </a:t>
            </a:r>
            <a:endParaRPr lang="en-US" sz="3200" dirty="0"/>
          </a:p>
          <a:p>
            <a:pPr lvl="1">
              <a:buFont typeface="Wingdings" pitchFamily="2" charset="2"/>
              <a:buChar char="Ø"/>
            </a:pPr>
            <a:r>
              <a:rPr lang="en-US" dirty="0"/>
              <a:t>Conduct a broader call out for stories through multiple distribution methods. </a:t>
            </a:r>
            <a:endParaRPr lang="en-US" sz="3200" dirty="0"/>
          </a:p>
          <a:p>
            <a:pPr lvl="1">
              <a:buFont typeface="Wingdings" pitchFamily="2" charset="2"/>
              <a:buChar char="Ø"/>
            </a:pPr>
            <a:r>
              <a:rPr lang="en-US" dirty="0"/>
              <a:t>Include stories of senior alcoholics with health issues, are hard of hearing, are immigrants, and have experience in finding recovery or barriers to online meetings. </a:t>
            </a:r>
            <a:endParaRPr lang="en-US" sz="3200" dirty="0"/>
          </a:p>
          <a:p>
            <a:pPr lvl="1">
              <a:buFont typeface="Wingdings" pitchFamily="2" charset="2"/>
              <a:buChar char="Ø"/>
            </a:pPr>
            <a:r>
              <a:rPr lang="en-US" dirty="0"/>
              <a:t>Consider a new format for the pamphlet that is more accessible, noting that the current foldable format is challenging to open and navigate pages for those who may have dexterity challenges. </a:t>
            </a:r>
            <a:endParaRPr lang="en-US" sz="3200" dirty="0"/>
          </a:p>
          <a:p>
            <a:pPr marL="0" indent="0">
              <a:buNone/>
            </a:pPr>
            <a:endParaRPr lang="en-US" sz="3600" b="1" dirty="0">
              <a:latin typeface="Chalkboard SE" panose="03050602040202020205" pitchFamily="66" charset="77"/>
            </a:endParaRPr>
          </a:p>
        </p:txBody>
      </p:sp>
      <p:sp>
        <p:nvSpPr>
          <p:cNvPr id="3" name="TextBox 2">
            <a:extLst>
              <a:ext uri="{FF2B5EF4-FFF2-40B4-BE49-F238E27FC236}">
                <a16:creationId xmlns:a16="http://schemas.microsoft.com/office/drawing/2014/main" id="{BE394909-F3D0-AA60-C8A3-2DC425B4EB66}"/>
              </a:ext>
            </a:extLst>
          </p:cNvPr>
          <p:cNvSpPr txBox="1"/>
          <p:nvPr/>
        </p:nvSpPr>
        <p:spPr>
          <a:xfrm>
            <a:off x="5486400" y="6220918"/>
            <a:ext cx="2109808" cy="369332"/>
          </a:xfrm>
          <a:prstGeom prst="rect">
            <a:avLst/>
          </a:prstGeom>
          <a:noFill/>
        </p:spPr>
        <p:txBody>
          <a:bodyPr wrap="none" rtlCol="0">
            <a:spAutoFit/>
          </a:bodyPr>
          <a:lstStyle/>
          <a:p>
            <a:r>
              <a:rPr lang="en-US" dirty="0"/>
              <a:t>Continued next slide</a:t>
            </a:r>
          </a:p>
        </p:txBody>
      </p:sp>
    </p:spTree>
    <p:extLst>
      <p:ext uri="{BB962C8B-B14F-4D97-AF65-F5344CB8AC3E}">
        <p14:creationId xmlns:p14="http://schemas.microsoft.com/office/powerpoint/2010/main" val="37176095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TREATMENT AND ACCESSIBILITIES Committee Considerations: </a:t>
            </a:r>
          </a:p>
          <a:p>
            <a:pPr marL="0" indent="0">
              <a:buNone/>
            </a:pPr>
            <a:r>
              <a:rPr lang="en-US" dirty="0"/>
              <a:t>The committee also provided additional notes on gaps in the stories to the committee secretary to be forwarded to the trustees’ Cooperation with the Professional Community/Treatment and Accessibilities Committee. </a:t>
            </a:r>
            <a:endParaRPr lang="en-US" sz="3600" dirty="0"/>
          </a:p>
          <a:p>
            <a:pPr marL="0" indent="0">
              <a:buNone/>
            </a:pPr>
            <a:r>
              <a:rPr lang="en-US" dirty="0"/>
              <a:t>The committee requested that a progress report or draft pamphlet be brought to the 2023 Conference Committee on Treatment and Accessibilities. </a:t>
            </a:r>
            <a:endParaRPr lang="en-US" sz="3600"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7549690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TREATMENT AND ACCESSIBILITIES Committee Considerations: </a:t>
            </a:r>
          </a:p>
          <a:p>
            <a:r>
              <a:rPr lang="en-US" dirty="0"/>
              <a:t>The committee reviewed and accepted a progress report on military audio interviews and suggested that the trustees’ Cooperation with the Professional Community/Treatment and Accessibilities Committee: </a:t>
            </a:r>
          </a:p>
          <a:p>
            <a:pPr lvl="1">
              <a:buFont typeface="Wingdings" pitchFamily="2" charset="2"/>
              <a:buChar char="Ø"/>
            </a:pPr>
            <a:r>
              <a:rPr lang="en-US" dirty="0"/>
              <a:t>Reach out to military senior leadership. </a:t>
            </a:r>
          </a:p>
          <a:p>
            <a:pPr lvl="1">
              <a:buFont typeface="Wingdings" pitchFamily="2" charset="2"/>
              <a:buChar char="Ø"/>
            </a:pPr>
            <a:r>
              <a:rPr lang="en-US" dirty="0"/>
              <a:t>Seek interviews from members in various military/armed forces branches. </a:t>
            </a:r>
          </a:p>
          <a:p>
            <a:pPr lvl="1">
              <a:buFont typeface="Wingdings" pitchFamily="2" charset="2"/>
              <a:buChar char="Ø"/>
            </a:pPr>
            <a:r>
              <a:rPr lang="en-US" dirty="0"/>
              <a:t>Consider broader distribution channels, through diverse communication methods such as AA Grapevine, La </a:t>
            </a:r>
            <a:r>
              <a:rPr lang="en-US" dirty="0" err="1"/>
              <a:t>Viña</a:t>
            </a:r>
            <a:r>
              <a:rPr lang="en-US" dirty="0"/>
              <a:t>, WhatsApp, and </a:t>
            </a:r>
            <a:r>
              <a:rPr lang="en-US" i="1" dirty="0"/>
              <a:t>LIM. </a:t>
            </a:r>
            <a:endParaRPr lang="en-US" dirty="0"/>
          </a:p>
          <a:p>
            <a:pPr lvl="1">
              <a:buFont typeface="Wingdings" pitchFamily="2" charset="2"/>
              <a:buChar char="Ø"/>
            </a:pPr>
            <a:r>
              <a:rPr lang="en-US" dirty="0"/>
              <a:t>Distribute a questionnaire to interviewees for the audio-military project. </a:t>
            </a:r>
          </a:p>
          <a:p>
            <a:pPr lvl="1">
              <a:buFont typeface="Wingdings" pitchFamily="2" charset="2"/>
              <a:buChar char="Ø"/>
            </a:pPr>
            <a:r>
              <a:rPr lang="en-US" dirty="0"/>
              <a:t>The military consultants on the trustees’ Cooperation with the Professional Community/Treatment and Accessibilities Committee develop a project plan that will include reporting to the entire trustee committee.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78449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Afternoon Session:</a:t>
            </a:r>
          </a:p>
          <a:p>
            <a:pPr marL="0" indent="0" algn="ctr">
              <a:buNone/>
            </a:pPr>
            <a:r>
              <a:rPr lang="en-US" sz="3600" b="1" dirty="0">
                <a:highlight>
                  <a:srgbClr val="FFD5FB"/>
                </a:highlight>
                <a:latin typeface="Chalkboard SE" panose="03050602040202020205" pitchFamily="66" charset="77"/>
              </a:rPr>
              <a:t>Presentations/Discussion</a:t>
            </a:r>
          </a:p>
          <a:p>
            <a:pPr marL="0" indent="0" algn="ctr">
              <a:buNone/>
            </a:pPr>
            <a:r>
              <a:rPr lang="en-US" sz="3000" b="1" dirty="0">
                <a:latin typeface="Chalkboard SE" panose="03050602040202020205" pitchFamily="66" charset="77"/>
              </a:rPr>
              <a:t>How do A.A.’s go to any length to Recover, Unify, &amp; Serve</a:t>
            </a:r>
          </a:p>
          <a:p>
            <a:pPr marL="0" indent="0" algn="ctr">
              <a:buNone/>
            </a:pPr>
            <a:r>
              <a:rPr lang="en-US" sz="3000" b="1" dirty="0">
                <a:latin typeface="Chalkboard SE" panose="03050602040202020205" pitchFamily="66" charset="77"/>
              </a:rPr>
              <a:t>Going Beyond Fear</a:t>
            </a:r>
          </a:p>
          <a:p>
            <a:pPr marL="0" indent="0" algn="ctr">
              <a:buNone/>
            </a:pPr>
            <a:r>
              <a:rPr lang="en-US" sz="3000" b="1" dirty="0">
                <a:latin typeface="Chalkboard SE" panose="03050602040202020205" pitchFamily="66" charset="77"/>
              </a:rPr>
              <a:t>How to Reach Anyone, Anywhere</a:t>
            </a:r>
          </a:p>
          <a:p>
            <a:pPr marL="0" indent="0" algn="ctr">
              <a:buNone/>
            </a:pPr>
            <a:r>
              <a:rPr lang="en-US" sz="3600" b="1" dirty="0">
                <a:highlight>
                  <a:srgbClr val="FFCFEF"/>
                </a:highlight>
                <a:latin typeface="Chalkboard SE" panose="03050602040202020205" pitchFamily="66" charset="77"/>
              </a:rPr>
              <a:t>Special Board Presentation:</a:t>
            </a:r>
          </a:p>
          <a:p>
            <a:pPr marL="0" indent="0" algn="ctr">
              <a:buNone/>
            </a:pPr>
            <a:r>
              <a:rPr lang="en-US" sz="3000" b="1" dirty="0">
                <a:latin typeface="Chalkboard SE" panose="03050602040202020205" pitchFamily="66" charset="77"/>
              </a:rPr>
              <a:t>Participation of Online Groups in the US/Canada Service Structure</a:t>
            </a:r>
          </a:p>
          <a:p>
            <a:pPr marL="0" indent="0" algn="ctr">
              <a:buNone/>
            </a:pPr>
            <a:r>
              <a:rPr lang="en-US" sz="3600" b="1" dirty="0">
                <a:highlight>
                  <a:srgbClr val="FFCFEF"/>
                </a:highlight>
                <a:latin typeface="Chalkboard SE" panose="03050602040202020205" pitchFamily="66" charset="77"/>
              </a:rPr>
              <a:t>Workshop:</a:t>
            </a:r>
          </a:p>
          <a:p>
            <a:pPr marL="0" indent="0" algn="ctr">
              <a:buNone/>
            </a:pPr>
            <a:r>
              <a:rPr lang="en-US" sz="3000" b="1" dirty="0">
                <a:latin typeface="Chalkboard SE" panose="03050602040202020205" pitchFamily="66" charset="77"/>
              </a:rPr>
              <a:t>The Warranties–Our Promise to the Fellowship and the World</a:t>
            </a:r>
          </a:p>
        </p:txBody>
      </p:sp>
    </p:spTree>
    <p:extLst>
      <p:ext uri="{BB962C8B-B14F-4D97-AF65-F5344CB8AC3E}">
        <p14:creationId xmlns:p14="http://schemas.microsoft.com/office/powerpoint/2010/main" val="31402616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200" b="1" dirty="0"/>
              <a:t>TREATMENT AND ACCESSIBILITIES Committee Considerations: </a:t>
            </a:r>
          </a:p>
          <a:p>
            <a:r>
              <a:rPr lang="en-US" sz="2400" dirty="0"/>
              <a:t>The committee discussed the draft version of the A.A. Guidelines for Remote Communities and offered the following suggestions: </a:t>
            </a:r>
          </a:p>
          <a:p>
            <a:pPr lvl="2">
              <a:buFont typeface="Wingdings" pitchFamily="2" charset="2"/>
              <a:buChar char="Ø"/>
            </a:pPr>
            <a:r>
              <a:rPr lang="en-US" dirty="0"/>
              <a:t>The committee encourages G.S.O. Publishing to continue to maintain the most current cultural terminologies. </a:t>
            </a:r>
          </a:p>
          <a:p>
            <a:pPr lvl="2">
              <a:buFont typeface="Wingdings" pitchFamily="2" charset="2"/>
              <a:buChar char="Ø"/>
            </a:pPr>
            <a:r>
              <a:rPr lang="en-US" dirty="0"/>
              <a:t>Remove the names from the sharing in the guidelines (though currently anonymity protected; highlight the message rather than the name). </a:t>
            </a:r>
          </a:p>
          <a:p>
            <a:pPr lvl="2">
              <a:buFont typeface="Wingdings" pitchFamily="2" charset="2"/>
              <a:buChar char="Ø"/>
            </a:pPr>
            <a:r>
              <a:rPr lang="en-US" dirty="0"/>
              <a:t>Remove the section “Three Challenges” and replace it with the title “Challenges in carrying the message to underserved populations” and include broader sharing with culturally sensitive language. </a:t>
            </a:r>
          </a:p>
          <a:p>
            <a:pPr lvl="2">
              <a:buFont typeface="Wingdings" pitchFamily="2" charset="2"/>
              <a:buChar char="Ø"/>
            </a:pPr>
            <a:r>
              <a:rPr lang="en-US" dirty="0"/>
              <a:t>Remove the current sharing on sponsorship from the section “Spanish- Speaking Women in A.A. Remote Community” and include sharing that positively highlights the importance of sponsorship. </a:t>
            </a:r>
          </a:p>
          <a:p>
            <a:pPr lvl="2">
              <a:buFont typeface="Wingdings" pitchFamily="2" charset="2"/>
              <a:buChar char="Ø"/>
            </a:pPr>
            <a:r>
              <a:rPr lang="en-US" dirty="0"/>
              <a:t>Also include in the section “Spanish-Speaking Women in A.A. Remote Community” information on special-interest meetings/groups, like what is shared in the Conference-approved pamphlets “Hispanic Women in A.A.” and “Women and A.A.”</a:t>
            </a:r>
          </a:p>
          <a:p>
            <a:pPr lvl="2">
              <a:buFont typeface="Wingdings" pitchFamily="2" charset="2"/>
              <a:buChar char="Ø"/>
            </a:pPr>
            <a:r>
              <a:rPr lang="en-US" dirty="0"/>
              <a:t>Expand the section and title on online group/meeting resources to include a broader cross-section of digital sharing and resources. </a:t>
            </a:r>
          </a:p>
          <a:p>
            <a:pPr marL="457200" lvl="1" indent="0">
              <a:buNone/>
            </a:pPr>
            <a:r>
              <a:rPr lang="en-US" dirty="0"/>
              <a:t>The committee asked that the staff secretary to revise the service piece and looks forward to it being made available to Remote Committees once the updates have been made. </a:t>
            </a:r>
          </a:p>
          <a:p>
            <a:pPr marL="914400" lvl="2" indent="0">
              <a:buNone/>
            </a:pPr>
            <a:endParaRPr lang="en-US" dirty="0"/>
          </a:p>
          <a:p>
            <a:endParaRPr lang="en-US"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897918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a:bodyPr>
          <a:lstStyle/>
          <a:p>
            <a:pPr marL="0" indent="0" algn="ctr">
              <a:buNone/>
            </a:pPr>
            <a:r>
              <a:rPr lang="en-US" sz="3200" b="1" dirty="0"/>
              <a:t>TREATMENT AND ACCESSIBILITIES Committee Considerations: </a:t>
            </a:r>
          </a:p>
          <a:p>
            <a:r>
              <a:rPr lang="en-US" dirty="0"/>
              <a:t>The committee discussed the contents and format of Treatment Kit and Workbook. The committee noted with appreciation that the suggestions provided in the 2021 Committee Consideration that will be implemented at the next Kit update. </a:t>
            </a:r>
          </a:p>
          <a:p>
            <a:r>
              <a:rPr lang="en-US" dirty="0"/>
              <a:t>The committee discussed the contents of the Accessibilities Kit and Workbook and suggested that the section “Sharing Experience” in the workbook include experience on A.A. members with service animals. </a:t>
            </a:r>
          </a:p>
          <a:p>
            <a:r>
              <a:rPr lang="en-US" dirty="0"/>
              <a:t>The committee discussed the content and format of the Kit and Workbooks. The committee encourages G.S.O. to continue to explore and develop digital approaches to publishing and updating A.A. resources so that changes can be updated more quickly and efficiently with the most up-to-date resources for local committees. The committee also noted the importance that print versions also be made available to those who prefer to receive printed materials.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1957525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TREATMENT AND ACCESSIBILITIES Committee Considerations: </a:t>
            </a:r>
          </a:p>
          <a:p>
            <a:r>
              <a:rPr lang="en-US" dirty="0"/>
              <a:t>The committee considered a request to remove the sentence “Nobody has ever died of lack of sleep” in the section “Getting plenty of rest” in the booklet </a:t>
            </a:r>
            <a:r>
              <a:rPr lang="en-US" i="1" dirty="0"/>
              <a:t>Living Sober </a:t>
            </a:r>
            <a:r>
              <a:rPr lang="en-US" dirty="0"/>
              <a:t>and took no action. The committee noted that the section includes this comment later in the chapter: “If the condition persists, it may be advisable to check with a good physician who understands alcoholism well.” </a:t>
            </a:r>
          </a:p>
          <a:p>
            <a:pPr marL="0" indent="0">
              <a:buNone/>
            </a:pPr>
            <a:endParaRPr lang="en-US" dirty="0"/>
          </a:p>
          <a:p>
            <a:pPr marL="457200" lvl="1" indent="0">
              <a:buNone/>
            </a:pPr>
            <a:r>
              <a:rPr lang="en-US" dirty="0"/>
              <a:t>Note: As a result of the 2021-22 Equitable Distribution of Workload plan, this item was on the agenda of the Conference Committee on Treatment and Accessibilities.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9930698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TRUSTEES Committee Considerations:</a:t>
            </a:r>
          </a:p>
          <a:p>
            <a:r>
              <a:rPr lang="en-US" sz="3600" b="1" dirty="0"/>
              <a:t> </a:t>
            </a:r>
            <a:r>
              <a:rPr lang="en-US" dirty="0"/>
              <a:t>The committee reviewed the resumes, and approved as eligible for election, all Class B trustee candidates for the Eastern Canada and Pacific regions. </a:t>
            </a:r>
          </a:p>
          <a:p>
            <a:r>
              <a:rPr lang="en-US" dirty="0"/>
              <a:t>The committee considered a request to revisit highlighting service roles at the group level in the pamphlet “The A.A. Group” and took no action. The committee appreciated the discussion about the role and attitude of humility of trusted servants. They acknowledged that the phrases “holding office” and “officer” are used in several sections of the pamphlet and have equivalent meaning to being a trusted servant. It was also noted that groups are free to adapt the inventory questions to suit their needs. </a:t>
            </a:r>
          </a:p>
          <a:p>
            <a:pPr marL="457200" lvl="1" indent="0">
              <a:buNone/>
            </a:pPr>
            <a:r>
              <a:rPr lang="en-US" dirty="0"/>
              <a:t>Note: As a result of the 2021-22 Equitable Distribution of Workload plan, this item was on the agenda of the Conference Committee on Trustees. </a:t>
            </a:r>
            <a:endParaRPr lang="en-US" sz="3200" dirty="0"/>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2372175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TRUSTEES Committee Considerations:</a:t>
            </a:r>
          </a:p>
          <a:p>
            <a:r>
              <a:rPr lang="en-US" sz="3600" b="1" dirty="0"/>
              <a:t> </a:t>
            </a:r>
            <a:r>
              <a:rPr lang="en-US" dirty="0"/>
              <a:t>The committee reviewed the pamphlet “Do You Think You're Different?” and requested that the trustees’ Literature Committee begin to look at the accuracy and effectiveness of direct translation practices, resulting in an ineffective vehicle to presenting an authentic and culturally relevant message to linguistic communities. </a:t>
            </a:r>
          </a:p>
          <a:p>
            <a:pPr marL="457200" lvl="1" indent="0">
              <a:buNone/>
            </a:pPr>
            <a:r>
              <a:rPr lang="en-US" dirty="0"/>
              <a:t>Note: As a result of the 2021-22 Equitable Distribution of Workload plan, this item was on the agenda of the Conference Committee on Trustees. </a:t>
            </a:r>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141381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TRUSTEES Committee Considerations:</a:t>
            </a:r>
          </a:p>
          <a:p>
            <a:r>
              <a:rPr lang="en-US" sz="3600" b="1" dirty="0"/>
              <a:t> </a:t>
            </a:r>
            <a:r>
              <a:rPr lang="en-US" dirty="0"/>
              <a:t>The committee requested that AA Grapevine board consider using “Do You Think You're Different?” as a recurring theme. This would allow for the presentation of a diverse group of current voices finding a common identification. </a:t>
            </a:r>
          </a:p>
          <a:p>
            <a:r>
              <a:rPr lang="en-US" dirty="0"/>
              <a:t>The report of the trustees’ Nominating Committee noted they had begun discussion of thread-based forums and that more discussion is needed. The Conference committee had a discussion on thread-based forums which could allow better communication throughout the Conference structure and is forwarding a summary of their suggestions to the trustees’ Nominating Committee. </a:t>
            </a:r>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7390603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6000" b="1" i="1" dirty="0"/>
          </a:p>
          <a:p>
            <a:pPr marL="0" indent="0" algn="ctr">
              <a:buNone/>
            </a:pPr>
            <a:r>
              <a:rPr lang="en-US" sz="7200" b="1" i="1" dirty="0"/>
              <a:t>Recommendations Not Resulting in Conference Advisory Actions </a:t>
            </a:r>
            <a:endParaRPr lang="en-US" sz="7200" dirty="0"/>
          </a:p>
          <a:p>
            <a:pPr marL="0" indent="0" algn="ctr">
              <a:buNone/>
            </a:pPr>
            <a:endParaRPr lang="en-US" dirty="0"/>
          </a:p>
          <a:p>
            <a:pPr marL="0" indent="0" algn="ctr">
              <a:buNone/>
            </a:pPr>
            <a:r>
              <a:rPr lang="en-US" dirty="0"/>
              <a:t>These recommendations were presented but did not achieve a majority. </a:t>
            </a:r>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698645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buNone/>
            </a:pPr>
            <a:r>
              <a:rPr lang="en-US" b="1" dirty="0"/>
              <a:t>LITERATURE </a:t>
            </a:r>
            <a:endParaRPr lang="en-US" dirty="0"/>
          </a:p>
          <a:p>
            <a:pPr lvl="1"/>
            <a:r>
              <a:rPr lang="en-US" dirty="0"/>
              <a:t>The draft pamphlet “The Twelve Steps Illustrated” be approved with minor editorial revisions. </a:t>
            </a:r>
          </a:p>
          <a:p>
            <a:pPr lvl="1"/>
            <a:r>
              <a:rPr lang="en-US" dirty="0"/>
              <a:t>A second volume of the book </a:t>
            </a:r>
            <a:r>
              <a:rPr lang="en-US" i="1" dirty="0"/>
              <a:t>Experience, Strength and Hope </a:t>
            </a:r>
            <a:r>
              <a:rPr lang="en-US" dirty="0"/>
              <a:t>be developed with stories dropped from the Fourth Edition of the Big Book, </a:t>
            </a:r>
            <a:r>
              <a:rPr lang="en-US" i="1" dirty="0"/>
              <a:t>Alcoholics Anonymous</a:t>
            </a:r>
            <a:r>
              <a:rPr lang="en-US" dirty="0"/>
              <a:t>, and that a progress report be brought to the Conference Committee on Literature once development of the publication is in progress. </a:t>
            </a:r>
          </a:p>
          <a:p>
            <a:pPr marL="0" indent="0">
              <a:buNone/>
            </a:pPr>
            <a:r>
              <a:rPr lang="en-US" b="1" dirty="0"/>
              <a:t>POLICY/ADMISSIONS </a:t>
            </a:r>
            <a:endParaRPr lang="en-US" dirty="0"/>
          </a:p>
          <a:p>
            <a:pPr marL="457200" lvl="1" indent="0">
              <a:buNone/>
            </a:pPr>
            <a:r>
              <a:rPr lang="en-US" dirty="0"/>
              <a:t>• The paragraph in the story “Freedom from Bondage” which was removed due to pagination issues from the fourth edition of the book </a:t>
            </a:r>
            <a:r>
              <a:rPr lang="en-US" i="1" dirty="0"/>
              <a:t>Alcoholics Anonymous </a:t>
            </a:r>
            <a:r>
              <a:rPr lang="en-US" dirty="0"/>
              <a:t>be restored in all future printings and publications in which the story is included. </a:t>
            </a:r>
          </a:p>
          <a:p>
            <a:pPr marL="914400" lvl="2" indent="0">
              <a:buNone/>
            </a:pPr>
            <a:r>
              <a:rPr lang="en-US" dirty="0"/>
              <a:t>Note: As a result of the 2021-22 Equitable Distribution of Workload plan, this item was on the agenda of the Conference Committee on Policy/Admissions. </a:t>
            </a:r>
          </a:p>
          <a:p>
            <a:pPr marL="0" indent="0">
              <a:buNone/>
            </a:pPr>
            <a:endParaRPr lang="en-US" sz="3600" b="1" dirty="0">
              <a:latin typeface="Chalkboard SE" panose="03050602040202020205" pitchFamily="66" charset="77"/>
            </a:endParaRPr>
          </a:p>
        </p:txBody>
      </p:sp>
      <p:sp>
        <p:nvSpPr>
          <p:cNvPr id="3" name="TextBox 2">
            <a:extLst>
              <a:ext uri="{FF2B5EF4-FFF2-40B4-BE49-F238E27FC236}">
                <a16:creationId xmlns:a16="http://schemas.microsoft.com/office/drawing/2014/main" id="{C098BC99-3C3C-8492-5412-57A7795D4EA1}"/>
              </a:ext>
            </a:extLst>
          </p:cNvPr>
          <p:cNvSpPr txBox="1"/>
          <p:nvPr/>
        </p:nvSpPr>
        <p:spPr>
          <a:xfrm>
            <a:off x="2608289" y="2203554"/>
            <a:ext cx="2013693" cy="369332"/>
          </a:xfrm>
          <a:prstGeom prst="rect">
            <a:avLst/>
          </a:prstGeom>
          <a:noFill/>
        </p:spPr>
        <p:txBody>
          <a:bodyPr wrap="none" rtlCol="0">
            <a:spAutoFit/>
          </a:bodyPr>
          <a:lstStyle/>
          <a:p>
            <a:r>
              <a:rPr lang="en-US" dirty="0">
                <a:solidFill>
                  <a:srgbClr val="FF0000"/>
                </a:solidFill>
              </a:rPr>
              <a:t>Failed</a:t>
            </a:r>
            <a:r>
              <a:rPr lang="en-US" dirty="0"/>
              <a:t>: 40/92 SU:88</a:t>
            </a:r>
          </a:p>
        </p:txBody>
      </p:sp>
      <p:sp>
        <p:nvSpPr>
          <p:cNvPr id="6" name="TextBox 5">
            <a:extLst>
              <a:ext uri="{FF2B5EF4-FFF2-40B4-BE49-F238E27FC236}">
                <a16:creationId xmlns:a16="http://schemas.microsoft.com/office/drawing/2014/main" id="{4E358D8C-1808-16EC-AC71-5D60DBC25747}"/>
              </a:ext>
            </a:extLst>
          </p:cNvPr>
          <p:cNvSpPr txBox="1"/>
          <p:nvPr/>
        </p:nvSpPr>
        <p:spPr>
          <a:xfrm>
            <a:off x="6970426" y="3717561"/>
            <a:ext cx="2130904" cy="369332"/>
          </a:xfrm>
          <a:prstGeom prst="rect">
            <a:avLst/>
          </a:prstGeom>
          <a:noFill/>
        </p:spPr>
        <p:txBody>
          <a:bodyPr wrap="none" rtlCol="0">
            <a:spAutoFit/>
          </a:bodyPr>
          <a:lstStyle/>
          <a:p>
            <a:r>
              <a:rPr lang="en-US" dirty="0">
                <a:solidFill>
                  <a:srgbClr val="FF0000"/>
                </a:solidFill>
              </a:rPr>
              <a:t>Failed: </a:t>
            </a:r>
            <a:r>
              <a:rPr lang="en-US" dirty="0"/>
              <a:t>14/114 SU:86</a:t>
            </a:r>
          </a:p>
        </p:txBody>
      </p:sp>
      <p:sp>
        <p:nvSpPr>
          <p:cNvPr id="8" name="TextBox 7">
            <a:extLst>
              <a:ext uri="{FF2B5EF4-FFF2-40B4-BE49-F238E27FC236}">
                <a16:creationId xmlns:a16="http://schemas.microsoft.com/office/drawing/2014/main" id="{A2D6CC00-978C-AB38-2BE0-9C33056DDB7E}"/>
              </a:ext>
            </a:extLst>
          </p:cNvPr>
          <p:cNvSpPr txBox="1"/>
          <p:nvPr/>
        </p:nvSpPr>
        <p:spPr>
          <a:xfrm>
            <a:off x="9263921" y="5336498"/>
            <a:ext cx="2066591" cy="369332"/>
          </a:xfrm>
          <a:prstGeom prst="rect">
            <a:avLst/>
          </a:prstGeom>
          <a:noFill/>
        </p:spPr>
        <p:txBody>
          <a:bodyPr wrap="none" rtlCol="0">
            <a:spAutoFit/>
          </a:bodyPr>
          <a:lstStyle/>
          <a:p>
            <a:r>
              <a:rPr lang="en-US" dirty="0">
                <a:solidFill>
                  <a:srgbClr val="FF0000"/>
                </a:solidFill>
              </a:rPr>
              <a:t>Failed</a:t>
            </a:r>
            <a:r>
              <a:rPr lang="en-US" dirty="0"/>
              <a:t>: 35/93 SU: 86</a:t>
            </a:r>
          </a:p>
        </p:txBody>
      </p:sp>
    </p:spTree>
    <p:extLst>
      <p:ext uri="{BB962C8B-B14F-4D97-AF65-F5344CB8AC3E}">
        <p14:creationId xmlns:p14="http://schemas.microsoft.com/office/powerpoint/2010/main" val="36219773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3200" b="1" i="1" dirty="0"/>
          </a:p>
          <a:p>
            <a:pPr marL="0" indent="0" algn="ctr">
              <a:buNone/>
            </a:pPr>
            <a:r>
              <a:rPr lang="en-US" sz="7200" b="1" i="1" dirty="0"/>
              <a:t>Recommendations Passed by Simple Majority </a:t>
            </a:r>
          </a:p>
          <a:p>
            <a:pPr marL="0" indent="0" algn="ctr">
              <a:buNone/>
            </a:pPr>
            <a:endParaRPr lang="en-US" sz="3200" dirty="0"/>
          </a:p>
          <a:p>
            <a:pPr marL="0" indent="0">
              <a:buNone/>
            </a:pPr>
            <a:r>
              <a:rPr lang="en-US" dirty="0"/>
              <a:t>There were no recommendations passed on a simple majority vote that did not receive the two-thirds vote necessary to become a Conference Advisory Action. </a:t>
            </a:r>
            <a:endParaRPr lang="en-US" sz="3600" dirty="0"/>
          </a:p>
        </p:txBody>
      </p:sp>
    </p:spTree>
    <p:extLst>
      <p:ext uri="{BB962C8B-B14F-4D97-AF65-F5344CB8AC3E}">
        <p14:creationId xmlns:p14="http://schemas.microsoft.com/office/powerpoint/2010/main" val="5243933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7200" b="1" i="1" dirty="0"/>
          </a:p>
          <a:p>
            <a:pPr marL="0" indent="0" algn="ctr">
              <a:buNone/>
            </a:pPr>
            <a:r>
              <a:rPr lang="en-US" sz="7200" b="1" i="1" dirty="0"/>
              <a:t>Floor Actions Not Resulting in Conference Advisory Actions </a:t>
            </a:r>
            <a:endParaRPr lang="en-US" sz="7200" dirty="0"/>
          </a:p>
          <a:p>
            <a:pPr marL="0" indent="0" algn="ctr">
              <a:buNone/>
            </a:pPr>
            <a:endParaRPr lang="en-US" sz="3600" dirty="0"/>
          </a:p>
        </p:txBody>
      </p:sp>
    </p:spTree>
    <p:extLst>
      <p:ext uri="{BB962C8B-B14F-4D97-AF65-F5344CB8AC3E}">
        <p14:creationId xmlns:p14="http://schemas.microsoft.com/office/powerpoint/2010/main" val="225981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266700" y="1115739"/>
            <a:ext cx="11658600" cy="5173661"/>
          </a:xfrm>
          <a:solidFill>
            <a:schemeClr val="bg1"/>
          </a:solidFill>
        </p:spPr>
        <p:txBody>
          <a:bodyPr>
            <a:normAutofit/>
          </a:bodyPr>
          <a:lstStyle/>
          <a:p>
            <a:pPr marL="0" indent="0" algn="ctr">
              <a:buNone/>
            </a:pPr>
            <a:r>
              <a:rPr lang="en-US" sz="4800" b="1" dirty="0">
                <a:latin typeface="Chalkboard SE" panose="03050602040202020205" pitchFamily="66" charset="77"/>
              </a:rPr>
              <a:t>Evening Session:</a:t>
            </a:r>
          </a:p>
          <a:p>
            <a:pPr marL="0" indent="0" algn="ctr">
              <a:buNone/>
            </a:pPr>
            <a:r>
              <a:rPr lang="en-US" sz="3600" b="1" dirty="0">
                <a:latin typeface="Chalkboard SE" panose="03050602040202020205" pitchFamily="66" charset="77"/>
              </a:rPr>
              <a:t>Delegates Dinner and Delegates Only Meeting</a:t>
            </a:r>
          </a:p>
          <a:p>
            <a:pPr marL="0" indent="0" algn="ctr">
              <a:buNone/>
            </a:pPr>
            <a:r>
              <a:rPr lang="en-US" sz="3600" b="1" dirty="0">
                <a:latin typeface="Chalkboard SE" panose="03050602040202020205" pitchFamily="66" charset="77"/>
              </a:rPr>
              <a:t>Trustees Dinner </a:t>
            </a:r>
          </a:p>
          <a:p>
            <a:pPr marL="0" indent="0" algn="ctr">
              <a:buNone/>
            </a:pPr>
            <a:endParaRPr lang="en-US" sz="3600" b="1" dirty="0">
              <a:latin typeface="Chalkboard SE" panose="03050602040202020205" pitchFamily="66" charset="77"/>
            </a:endParaRPr>
          </a:p>
          <a:p>
            <a:pPr marL="0" indent="0" algn="ctr">
              <a:buNone/>
            </a:pPr>
            <a:endParaRPr lang="en-US" sz="3600" b="1" dirty="0">
              <a:latin typeface="Chalkboard SE" panose="03050602040202020205" pitchFamily="66" charset="77"/>
            </a:endParaRPr>
          </a:p>
          <a:p>
            <a:pPr marL="0" indent="0" algn="ctr">
              <a:buNone/>
            </a:pPr>
            <a:endParaRPr lang="en-US" sz="3600" b="1" dirty="0">
              <a:latin typeface="Chalkboard SE" panose="03050602040202020205" pitchFamily="66" charset="77"/>
            </a:endParaRPr>
          </a:p>
        </p:txBody>
      </p:sp>
      <p:pic>
        <p:nvPicPr>
          <p:cNvPr id="4" name="Picture 3" descr="Brood of hens walking in chicken coop enclosed by planks and chicken wire">
            <a:extLst>
              <a:ext uri="{FF2B5EF4-FFF2-40B4-BE49-F238E27FC236}">
                <a16:creationId xmlns:a16="http://schemas.microsoft.com/office/drawing/2014/main" id="{F6837A83-F6E9-DC9E-8B69-0E365CE37A65}"/>
              </a:ext>
            </a:extLst>
          </p:cNvPr>
          <p:cNvPicPr>
            <a:picLocks noChangeAspect="1"/>
          </p:cNvPicPr>
          <p:nvPr/>
        </p:nvPicPr>
        <p:blipFill>
          <a:blip r:embed="rId2"/>
          <a:stretch>
            <a:fillRect/>
          </a:stretch>
        </p:blipFill>
        <p:spPr>
          <a:xfrm>
            <a:off x="495300" y="3169904"/>
            <a:ext cx="3390900" cy="2833141"/>
          </a:xfrm>
          <a:prstGeom prst="rect">
            <a:avLst/>
          </a:prstGeom>
        </p:spPr>
      </p:pic>
      <p:pic>
        <p:nvPicPr>
          <p:cNvPr id="7" name="Graphic 6" descr="Elephant with solid fill">
            <a:extLst>
              <a:ext uri="{FF2B5EF4-FFF2-40B4-BE49-F238E27FC236}">
                <a16:creationId xmlns:a16="http://schemas.microsoft.com/office/drawing/2014/main" id="{2574F9A8-EC27-44AF-55CE-C24F71CA6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305" y="2421267"/>
            <a:ext cx="914400" cy="914400"/>
          </a:xfrm>
          <a:prstGeom prst="rect">
            <a:avLst/>
          </a:prstGeom>
        </p:spPr>
      </p:pic>
      <p:pic>
        <p:nvPicPr>
          <p:cNvPr id="9" name="Picture 8" descr="A dessert on a plate&#10;&#10;Description automatically generated with low confidence">
            <a:extLst>
              <a:ext uri="{FF2B5EF4-FFF2-40B4-BE49-F238E27FC236}">
                <a16:creationId xmlns:a16="http://schemas.microsoft.com/office/drawing/2014/main" id="{4A72BD06-2B01-710F-610C-D9EF92909DB8}"/>
              </a:ext>
            </a:extLst>
          </p:cNvPr>
          <p:cNvPicPr>
            <a:picLocks noChangeAspect="1"/>
          </p:cNvPicPr>
          <p:nvPr/>
        </p:nvPicPr>
        <p:blipFill>
          <a:blip r:embed="rId5"/>
          <a:stretch>
            <a:fillRect/>
          </a:stretch>
        </p:blipFill>
        <p:spPr>
          <a:xfrm>
            <a:off x="4368376" y="3217194"/>
            <a:ext cx="3852548" cy="2975507"/>
          </a:xfrm>
          <a:prstGeom prst="rect">
            <a:avLst/>
          </a:prstGeom>
        </p:spPr>
      </p:pic>
      <p:pic>
        <p:nvPicPr>
          <p:cNvPr id="11" name="Picture 10" descr="A picture containing table, person, cup, food&#10;&#10;Description automatically generated">
            <a:extLst>
              <a:ext uri="{FF2B5EF4-FFF2-40B4-BE49-F238E27FC236}">
                <a16:creationId xmlns:a16="http://schemas.microsoft.com/office/drawing/2014/main" id="{C93E1D58-03F9-E18A-5F47-80C54F93FD63}"/>
              </a:ext>
            </a:extLst>
          </p:cNvPr>
          <p:cNvPicPr>
            <a:picLocks noChangeAspect="1"/>
          </p:cNvPicPr>
          <p:nvPr/>
        </p:nvPicPr>
        <p:blipFill rotWithShape="1">
          <a:blip r:embed="rId6"/>
          <a:srcRect t="790" r="18030"/>
          <a:stretch/>
        </p:blipFill>
        <p:spPr>
          <a:xfrm>
            <a:off x="8366476" y="3217194"/>
            <a:ext cx="3558824" cy="2975507"/>
          </a:xfrm>
          <a:prstGeom prst="rect">
            <a:avLst/>
          </a:prstGeom>
        </p:spPr>
      </p:pic>
    </p:spTree>
    <p:extLst>
      <p:ext uri="{BB962C8B-B14F-4D97-AF65-F5344CB8AC3E}">
        <p14:creationId xmlns:p14="http://schemas.microsoft.com/office/powerpoint/2010/main" val="1987136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r>
              <a:rPr lang="en-US" dirty="0"/>
              <a:t>With the translation of the book </a:t>
            </a:r>
            <a:r>
              <a:rPr lang="en-US" i="1" dirty="0"/>
              <a:t>Alcoholics Anonymous </a:t>
            </a:r>
            <a:r>
              <a:rPr lang="en-US" dirty="0"/>
              <a:t>(Fourth Edition) into plain and simple language, that the Twelve Steps, the Twelve Traditions, and the Twelve Concepts, not be translated into plain language in any way: that these remain in the existing form in English as in previous editions of the book </a:t>
            </a:r>
            <a:r>
              <a:rPr lang="en-US" i="1" dirty="0"/>
              <a:t>Alcoholics Anonymous. </a:t>
            </a:r>
            <a:r>
              <a:rPr lang="en-US" b="1" i="1" dirty="0"/>
              <a:t>(Conference declined to consider.) </a:t>
            </a:r>
          </a:p>
          <a:p>
            <a:pPr marL="0" indent="0">
              <a:buNone/>
            </a:pPr>
            <a:endParaRPr lang="en-US" dirty="0"/>
          </a:p>
          <a:p>
            <a:r>
              <a:rPr lang="en-US" dirty="0"/>
              <a:t>The General Service Conference impose a one-year moratorium on any new agenda item received through September 15, 2022, with new agenda items held to be placed on the agenda for the 74th General Service Conference, allowing the General Service Board and its corporate affiliates time to adjust and align their processes to accommodate the 2022 Policy and Admissions recommendation to provide simultaneous translation of all background material. </a:t>
            </a:r>
            <a:r>
              <a:rPr lang="en-US" b="1" i="1" dirty="0"/>
              <a:t>(Conference declined to consider.) </a:t>
            </a:r>
            <a:endParaRPr lang="en-US" dirty="0"/>
          </a:p>
          <a:p>
            <a:pPr marL="0" indent="0" algn="ctr">
              <a:buNone/>
            </a:pPr>
            <a:endParaRPr lang="en-US" sz="3600" dirty="0"/>
          </a:p>
        </p:txBody>
      </p:sp>
      <p:sp>
        <p:nvSpPr>
          <p:cNvPr id="4" name="TextBox 3">
            <a:extLst>
              <a:ext uri="{FF2B5EF4-FFF2-40B4-BE49-F238E27FC236}">
                <a16:creationId xmlns:a16="http://schemas.microsoft.com/office/drawing/2014/main" id="{59C8AE67-5DE0-B1D3-97F4-BE7BC46AE516}"/>
              </a:ext>
            </a:extLst>
          </p:cNvPr>
          <p:cNvSpPr txBox="1"/>
          <p:nvPr/>
        </p:nvSpPr>
        <p:spPr>
          <a:xfrm>
            <a:off x="1139252" y="3207895"/>
            <a:ext cx="3260188" cy="369332"/>
          </a:xfrm>
          <a:prstGeom prst="rect">
            <a:avLst/>
          </a:prstGeom>
          <a:noFill/>
        </p:spPr>
        <p:txBody>
          <a:bodyPr wrap="none" rtlCol="0">
            <a:spAutoFit/>
          </a:bodyPr>
          <a:lstStyle/>
          <a:p>
            <a:r>
              <a:rPr lang="en-US" dirty="0"/>
              <a:t>Motion to Decline: 82/37 SU: 80 </a:t>
            </a:r>
          </a:p>
        </p:txBody>
      </p:sp>
      <p:sp>
        <p:nvSpPr>
          <p:cNvPr id="6" name="TextBox 5">
            <a:extLst>
              <a:ext uri="{FF2B5EF4-FFF2-40B4-BE49-F238E27FC236}">
                <a16:creationId xmlns:a16="http://schemas.microsoft.com/office/drawing/2014/main" id="{A244A700-3F02-4E58-5117-18786BE4722E}"/>
              </a:ext>
            </a:extLst>
          </p:cNvPr>
          <p:cNvSpPr txBox="1"/>
          <p:nvPr/>
        </p:nvSpPr>
        <p:spPr>
          <a:xfrm>
            <a:off x="7000407" y="5906125"/>
            <a:ext cx="3324308" cy="369332"/>
          </a:xfrm>
          <a:prstGeom prst="rect">
            <a:avLst/>
          </a:prstGeom>
          <a:noFill/>
        </p:spPr>
        <p:txBody>
          <a:bodyPr wrap="none" rtlCol="0">
            <a:spAutoFit/>
          </a:bodyPr>
          <a:lstStyle/>
          <a:p>
            <a:r>
              <a:rPr lang="en-US" dirty="0"/>
              <a:t>Motion to Decline: 108/11 SU: 80</a:t>
            </a:r>
          </a:p>
        </p:txBody>
      </p:sp>
    </p:spTree>
    <p:extLst>
      <p:ext uri="{BB962C8B-B14F-4D97-AF65-F5344CB8AC3E}">
        <p14:creationId xmlns:p14="http://schemas.microsoft.com/office/powerpoint/2010/main" val="3472927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i="1" dirty="0"/>
              <a:t>Floor Actions Not Resulting in Conference Advisory Actions:</a:t>
            </a:r>
            <a:endParaRPr lang="en-US" dirty="0"/>
          </a:p>
          <a:p>
            <a:pPr marL="0" indent="0" algn="ctr">
              <a:buNone/>
            </a:pPr>
            <a:endParaRPr lang="en-US" dirty="0"/>
          </a:p>
          <a:p>
            <a:pPr marL="0" indent="0" algn="ctr">
              <a:buNone/>
            </a:pPr>
            <a:endParaRPr lang="en-US" dirty="0"/>
          </a:p>
          <a:p>
            <a:r>
              <a:rPr lang="en-US" dirty="0"/>
              <a:t>The trustees' Ad Hoc Committee on Participation of Online Groups develop a plan to create one or more non-geographic Areas for online and telephone groups in the U.S./Canada General Service Conference structure, with a progress report on the plan to be presented to the 73rd General Service Conference Committee on Policy and Admissions. </a:t>
            </a:r>
          </a:p>
          <a:p>
            <a:pPr marL="0" indent="0" algn="ctr">
              <a:buNone/>
            </a:pPr>
            <a:endParaRPr lang="en-US" sz="3600" dirty="0"/>
          </a:p>
        </p:txBody>
      </p:sp>
      <p:sp>
        <p:nvSpPr>
          <p:cNvPr id="3" name="TextBox 2">
            <a:extLst>
              <a:ext uri="{FF2B5EF4-FFF2-40B4-BE49-F238E27FC236}">
                <a16:creationId xmlns:a16="http://schemas.microsoft.com/office/drawing/2014/main" id="{F0AE5AD8-31DB-DBF1-5AF4-BA2AB008CDB0}"/>
              </a:ext>
            </a:extLst>
          </p:cNvPr>
          <p:cNvSpPr txBox="1"/>
          <p:nvPr/>
        </p:nvSpPr>
        <p:spPr>
          <a:xfrm>
            <a:off x="2683240" y="5353050"/>
            <a:ext cx="5771324" cy="369332"/>
          </a:xfrm>
          <a:prstGeom prst="rect">
            <a:avLst/>
          </a:prstGeom>
          <a:noFill/>
        </p:spPr>
        <p:txBody>
          <a:bodyPr wrap="none" rtlCol="0">
            <a:spAutoFit/>
          </a:bodyPr>
          <a:lstStyle/>
          <a:p>
            <a:r>
              <a:rPr lang="en-US" dirty="0">
                <a:solidFill>
                  <a:srgbClr val="FF0000"/>
                </a:solidFill>
              </a:rPr>
              <a:t>Motion to Decline </a:t>
            </a:r>
            <a:r>
              <a:rPr lang="en-US" dirty="0"/>
              <a:t>– </a:t>
            </a:r>
            <a:r>
              <a:rPr lang="en-US" dirty="0">
                <a:solidFill>
                  <a:srgbClr val="FF0000"/>
                </a:solidFill>
              </a:rPr>
              <a:t>Fails</a:t>
            </a:r>
            <a:r>
              <a:rPr lang="en-US" dirty="0"/>
              <a:t> – </a:t>
            </a:r>
            <a:r>
              <a:rPr lang="en-US" dirty="0">
                <a:solidFill>
                  <a:srgbClr val="00B050"/>
                </a:solidFill>
              </a:rPr>
              <a:t>Reconsider</a:t>
            </a:r>
            <a:r>
              <a:rPr lang="en-US" dirty="0"/>
              <a:t> – </a:t>
            </a:r>
            <a:r>
              <a:rPr lang="en-US" dirty="0">
                <a:solidFill>
                  <a:srgbClr val="FF0000"/>
                </a:solidFill>
              </a:rPr>
              <a:t>Fails</a:t>
            </a:r>
            <a:r>
              <a:rPr lang="en-US" dirty="0"/>
              <a:t> : 48/68 SU: 78</a:t>
            </a:r>
          </a:p>
        </p:txBody>
      </p:sp>
    </p:spTree>
    <p:extLst>
      <p:ext uri="{BB962C8B-B14F-4D97-AF65-F5344CB8AC3E}">
        <p14:creationId xmlns:p14="http://schemas.microsoft.com/office/powerpoint/2010/main" val="14921398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buNone/>
            </a:pPr>
            <a:r>
              <a:rPr lang="en-US" b="1" i="1" dirty="0"/>
              <a:t>Floor Actions Not Resulting in Conference Advisory Actions:</a:t>
            </a:r>
            <a:endParaRPr lang="en-US" dirty="0"/>
          </a:p>
          <a:p>
            <a:r>
              <a:rPr lang="en-US" dirty="0"/>
              <a:t>That the following GSR Preamble be added to the pamphlet “Your Group’s Link to A.A. as a Whole”: </a:t>
            </a:r>
          </a:p>
          <a:p>
            <a:pPr marL="457200" lvl="1" indent="0">
              <a:buNone/>
            </a:pPr>
            <a:r>
              <a:rPr lang="en-US" b="1" dirty="0"/>
              <a:t>The GSR Preamble :</a:t>
            </a:r>
          </a:p>
          <a:p>
            <a:pPr marL="457200" lvl="1" indent="0">
              <a:buNone/>
            </a:pPr>
            <a:r>
              <a:rPr lang="en-US" dirty="0"/>
              <a:t>We are the General Service Representatives. We are the link in the chain of communication for our groups with the General Service Conference and the world of A.A. We realize the ultimate authority is a loving God as he may express Himself in our Group Conscience. As trusted servants, our job is to bring information to our groups in order that they can reach an informed group conscience. In passing along this group conscience, we are helping to maintain the unity and strength so vital to our fellowship. Let us, therefore, have the patience and tolerance to listen while others share, the courage to speak up when we have something to share, and the wisdom to do what is right for our group and A.A. as a whole. </a:t>
            </a:r>
          </a:p>
          <a:p>
            <a:pPr marL="0" indent="0">
              <a:buNone/>
            </a:pPr>
            <a:r>
              <a:rPr lang="en-US" b="1" i="1" dirty="0"/>
              <a:t>    </a:t>
            </a:r>
            <a:r>
              <a:rPr lang="en-US" sz="2000" b="1" i="1" dirty="0"/>
              <a:t>(Conference declined to consider.) </a:t>
            </a:r>
            <a:endParaRPr lang="en-US" sz="2000" dirty="0"/>
          </a:p>
          <a:p>
            <a:pPr marL="0" indent="0" algn="ctr">
              <a:buNone/>
            </a:pPr>
            <a:endParaRPr lang="en-US" sz="3600" dirty="0"/>
          </a:p>
        </p:txBody>
      </p:sp>
      <p:sp>
        <p:nvSpPr>
          <p:cNvPr id="3" name="TextBox 2">
            <a:extLst>
              <a:ext uri="{FF2B5EF4-FFF2-40B4-BE49-F238E27FC236}">
                <a16:creationId xmlns:a16="http://schemas.microsoft.com/office/drawing/2014/main" id="{124B5BBF-3E70-1840-160C-825C2DCBC79B}"/>
              </a:ext>
            </a:extLst>
          </p:cNvPr>
          <p:cNvSpPr txBox="1"/>
          <p:nvPr/>
        </p:nvSpPr>
        <p:spPr>
          <a:xfrm>
            <a:off x="4467069" y="5966085"/>
            <a:ext cx="3207288" cy="369332"/>
          </a:xfrm>
          <a:prstGeom prst="rect">
            <a:avLst/>
          </a:prstGeom>
          <a:noFill/>
        </p:spPr>
        <p:txBody>
          <a:bodyPr wrap="none" rtlCol="0">
            <a:spAutoFit/>
          </a:bodyPr>
          <a:lstStyle/>
          <a:p>
            <a:r>
              <a:rPr lang="en-US" dirty="0"/>
              <a:t>Motion to Decline: 80/39 SU: 80</a:t>
            </a:r>
          </a:p>
        </p:txBody>
      </p:sp>
    </p:spTree>
    <p:extLst>
      <p:ext uri="{BB962C8B-B14F-4D97-AF65-F5344CB8AC3E}">
        <p14:creationId xmlns:p14="http://schemas.microsoft.com/office/powerpoint/2010/main" val="390418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i="1" dirty="0"/>
              <a:t>Floor Actions Not Resulting in Conference Advisory Actions:</a:t>
            </a:r>
          </a:p>
          <a:p>
            <a:pPr marL="0" indent="0">
              <a:buNone/>
            </a:pPr>
            <a:endParaRPr lang="en-US" dirty="0"/>
          </a:p>
          <a:p>
            <a:r>
              <a:rPr lang="en-US" dirty="0"/>
              <a:t>The trustees’ Committee on the General Service Conference evaluate the current process of developing Conference background material and bring back to the 2023 General Service Conference Committee on Policy/Admissions a plan that describes the process of developing background material, keeping in mind the Conference desire for background material to be targeted, balanced and with relevant historical content. </a:t>
            </a:r>
          </a:p>
          <a:p>
            <a:pPr marL="0" indent="0">
              <a:buNone/>
            </a:pPr>
            <a:endParaRPr lang="en-US" sz="3600" dirty="0"/>
          </a:p>
          <a:p>
            <a:pPr marL="0" indent="0" algn="ctr">
              <a:buNone/>
            </a:pPr>
            <a:endParaRPr lang="en-US" sz="3600" dirty="0"/>
          </a:p>
        </p:txBody>
      </p:sp>
      <p:sp>
        <p:nvSpPr>
          <p:cNvPr id="3" name="TextBox 2">
            <a:extLst>
              <a:ext uri="{FF2B5EF4-FFF2-40B4-BE49-F238E27FC236}">
                <a16:creationId xmlns:a16="http://schemas.microsoft.com/office/drawing/2014/main" id="{BD0594CA-9BF6-E715-387E-C1F5AE4BF8CC}"/>
              </a:ext>
            </a:extLst>
          </p:cNvPr>
          <p:cNvSpPr txBox="1"/>
          <p:nvPr/>
        </p:nvSpPr>
        <p:spPr>
          <a:xfrm>
            <a:off x="3792511" y="5216577"/>
            <a:ext cx="3442096" cy="369332"/>
          </a:xfrm>
          <a:prstGeom prst="rect">
            <a:avLst/>
          </a:prstGeom>
          <a:noFill/>
        </p:spPr>
        <p:txBody>
          <a:bodyPr wrap="none" rtlCol="0">
            <a:spAutoFit/>
          </a:bodyPr>
          <a:lstStyle/>
          <a:p>
            <a:r>
              <a:rPr lang="en-US" dirty="0">
                <a:solidFill>
                  <a:srgbClr val="FF0000"/>
                </a:solidFill>
              </a:rPr>
              <a:t>Amendment</a:t>
            </a:r>
            <a:r>
              <a:rPr lang="en-US" dirty="0"/>
              <a:t> – </a:t>
            </a:r>
            <a:r>
              <a:rPr lang="en-US" dirty="0">
                <a:solidFill>
                  <a:srgbClr val="FF0000"/>
                </a:solidFill>
              </a:rPr>
              <a:t>Failed</a:t>
            </a:r>
            <a:r>
              <a:rPr lang="en-US" dirty="0"/>
              <a:t> – </a:t>
            </a:r>
            <a:r>
              <a:rPr lang="en-US" dirty="0">
                <a:solidFill>
                  <a:srgbClr val="FF0000"/>
                </a:solidFill>
              </a:rPr>
              <a:t>Reconsider</a:t>
            </a:r>
            <a:r>
              <a:rPr lang="en-US" dirty="0"/>
              <a:t> </a:t>
            </a:r>
          </a:p>
        </p:txBody>
      </p:sp>
    </p:spTree>
    <p:extLst>
      <p:ext uri="{BB962C8B-B14F-4D97-AF65-F5344CB8AC3E}">
        <p14:creationId xmlns:p14="http://schemas.microsoft.com/office/powerpoint/2010/main" val="25584465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i="1" dirty="0"/>
              <a:t>Floor Actions Not Resulting in Conference Advisory Actions:</a:t>
            </a:r>
            <a:endParaRPr lang="en-US" sz="3600" dirty="0"/>
          </a:p>
          <a:p>
            <a:r>
              <a:rPr lang="en-US" dirty="0"/>
              <a:t>The Advisory Actions from Panel 71:</a:t>
            </a:r>
          </a:p>
          <a:p>
            <a:pPr marL="457200" lvl="1" indent="0">
              <a:buNone/>
            </a:pPr>
            <a:br>
              <a:rPr lang="en-US" dirty="0"/>
            </a:br>
            <a:r>
              <a:rPr lang="en-US" dirty="0"/>
              <a:t>Advisory Action 18 for changes to page 117 phrase “opposite sex” with the word “partner” Advisory </a:t>
            </a:r>
          </a:p>
          <a:p>
            <a:pPr marL="457200" lvl="1" indent="0">
              <a:buNone/>
            </a:pPr>
            <a:r>
              <a:rPr lang="en-US" dirty="0"/>
              <a:t>Action 19 changes to page 66, "No one wants to be angry enough to murder, lustful enough to rape, gluttonous enough to ruin his health. No one wants to commit the deadly sins of anger, lust or gluttony” </a:t>
            </a:r>
          </a:p>
          <a:p>
            <a:pPr marL="0" indent="0">
              <a:buNone/>
            </a:pPr>
            <a:r>
              <a:rPr lang="en-US" dirty="0"/>
              <a:t>in the book </a:t>
            </a:r>
            <a:r>
              <a:rPr lang="en-US" i="1" dirty="0"/>
              <a:t>Twelve Steps and Twelve Traditions</a:t>
            </a:r>
            <a:r>
              <a:rPr lang="en-US" dirty="0"/>
              <a:t>, be returned to the original text. </a:t>
            </a:r>
            <a:r>
              <a:rPr lang="en-US" b="1" i="1" dirty="0"/>
              <a:t>(Conference declined to consider.) </a:t>
            </a:r>
            <a:endParaRPr lang="en-US" dirty="0"/>
          </a:p>
          <a:p>
            <a:pPr marL="0" indent="0">
              <a:buNone/>
            </a:pPr>
            <a:endParaRPr lang="en-US" sz="3600" dirty="0"/>
          </a:p>
        </p:txBody>
      </p:sp>
      <p:sp>
        <p:nvSpPr>
          <p:cNvPr id="3" name="TextBox 2">
            <a:extLst>
              <a:ext uri="{FF2B5EF4-FFF2-40B4-BE49-F238E27FC236}">
                <a16:creationId xmlns:a16="http://schemas.microsoft.com/office/drawing/2014/main" id="{AE15428B-A456-7A25-07E3-E7D6A3E87FF8}"/>
              </a:ext>
            </a:extLst>
          </p:cNvPr>
          <p:cNvSpPr txBox="1"/>
          <p:nvPr/>
        </p:nvSpPr>
        <p:spPr>
          <a:xfrm>
            <a:off x="4557010" y="5756223"/>
            <a:ext cx="3207288" cy="369332"/>
          </a:xfrm>
          <a:prstGeom prst="rect">
            <a:avLst/>
          </a:prstGeom>
          <a:noFill/>
        </p:spPr>
        <p:txBody>
          <a:bodyPr wrap="none" rtlCol="0">
            <a:spAutoFit/>
          </a:bodyPr>
          <a:lstStyle/>
          <a:p>
            <a:r>
              <a:rPr lang="en-US" dirty="0"/>
              <a:t>Motion to Decline: 88/31 SU: 78</a:t>
            </a:r>
          </a:p>
        </p:txBody>
      </p:sp>
    </p:spTree>
    <p:extLst>
      <p:ext uri="{BB962C8B-B14F-4D97-AF65-F5344CB8AC3E}">
        <p14:creationId xmlns:p14="http://schemas.microsoft.com/office/powerpoint/2010/main" val="41909531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i="1" dirty="0"/>
              <a:t>Floor Actions Not Resulting in Conference Advisory Actions:</a:t>
            </a:r>
            <a:endParaRPr lang="en-US" sz="3600" dirty="0"/>
          </a:p>
          <a:p>
            <a:endParaRPr lang="en-US" dirty="0"/>
          </a:p>
          <a:p>
            <a:r>
              <a:rPr lang="en-US" dirty="0"/>
              <a:t>The 1995 Conference Advisory Action be reaffirmed that the first 164 pages of the Big Book, the Forewords, “The Doctor’s Opinion,” “Doctor Bob’s Nightmare” and the Appendices remain as is. </a:t>
            </a:r>
          </a:p>
          <a:p>
            <a:pPr marL="0" indent="0">
              <a:buNone/>
            </a:pPr>
            <a:endParaRPr lang="en-US" sz="3600" dirty="0"/>
          </a:p>
        </p:txBody>
      </p:sp>
      <p:sp>
        <p:nvSpPr>
          <p:cNvPr id="4" name="TextBox 3">
            <a:extLst>
              <a:ext uri="{FF2B5EF4-FFF2-40B4-BE49-F238E27FC236}">
                <a16:creationId xmlns:a16="http://schemas.microsoft.com/office/drawing/2014/main" id="{89FB7DDE-07F3-A11C-275B-BF391FEB58AE}"/>
              </a:ext>
            </a:extLst>
          </p:cNvPr>
          <p:cNvSpPr txBox="1"/>
          <p:nvPr/>
        </p:nvSpPr>
        <p:spPr>
          <a:xfrm>
            <a:off x="1064301" y="4557010"/>
            <a:ext cx="7427803" cy="369332"/>
          </a:xfrm>
          <a:prstGeom prst="rect">
            <a:avLst/>
          </a:prstGeom>
          <a:noFill/>
        </p:spPr>
        <p:txBody>
          <a:bodyPr wrap="none" rtlCol="0">
            <a:spAutoFit/>
          </a:bodyPr>
          <a:lstStyle/>
          <a:p>
            <a:r>
              <a:rPr lang="en-US" dirty="0">
                <a:solidFill>
                  <a:srgbClr val="FF0000"/>
                </a:solidFill>
              </a:rPr>
              <a:t>Motion to Decline </a:t>
            </a:r>
            <a:r>
              <a:rPr lang="en-US" dirty="0"/>
              <a:t>– </a:t>
            </a:r>
            <a:r>
              <a:rPr lang="en-US" dirty="0">
                <a:solidFill>
                  <a:srgbClr val="FF0000"/>
                </a:solidFill>
              </a:rPr>
              <a:t>Amendment </a:t>
            </a:r>
            <a:r>
              <a:rPr lang="en-US" dirty="0"/>
              <a:t>– </a:t>
            </a:r>
            <a:r>
              <a:rPr lang="en-US" dirty="0">
                <a:solidFill>
                  <a:srgbClr val="FF0000"/>
                </a:solidFill>
              </a:rPr>
              <a:t>Failed</a:t>
            </a:r>
            <a:r>
              <a:rPr lang="en-US" dirty="0"/>
              <a:t> – </a:t>
            </a:r>
            <a:r>
              <a:rPr lang="en-US" dirty="0">
                <a:solidFill>
                  <a:srgbClr val="00B050"/>
                </a:solidFill>
              </a:rPr>
              <a:t>Reconsider</a:t>
            </a:r>
            <a:r>
              <a:rPr lang="en-US" dirty="0"/>
              <a:t> – </a:t>
            </a:r>
            <a:r>
              <a:rPr lang="en-US" dirty="0">
                <a:solidFill>
                  <a:srgbClr val="FF0000"/>
                </a:solidFill>
              </a:rPr>
              <a:t>Amendment</a:t>
            </a:r>
            <a:r>
              <a:rPr lang="en-US" dirty="0"/>
              <a:t> - </a:t>
            </a:r>
            <a:r>
              <a:rPr lang="en-US" dirty="0">
                <a:solidFill>
                  <a:srgbClr val="FF0000"/>
                </a:solidFill>
              </a:rPr>
              <a:t>Failed</a:t>
            </a:r>
          </a:p>
        </p:txBody>
      </p:sp>
    </p:spTree>
    <p:extLst>
      <p:ext uri="{BB962C8B-B14F-4D97-AF65-F5344CB8AC3E}">
        <p14:creationId xmlns:p14="http://schemas.microsoft.com/office/powerpoint/2010/main" val="19965388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3600" b="1" dirty="0">
              <a:latin typeface="Chalkboard SE" panose="03050602040202020205" pitchFamily="66" charset="77"/>
            </a:endParaRPr>
          </a:p>
          <a:p>
            <a:pPr marL="0" indent="0" algn="ctr">
              <a:buNone/>
            </a:pPr>
            <a:endParaRPr lang="en-US" sz="3600" b="1" dirty="0">
              <a:latin typeface="Chalkboard SE" panose="03050602040202020205" pitchFamily="66" charset="77"/>
            </a:endParaRPr>
          </a:p>
        </p:txBody>
      </p:sp>
      <p:sp>
        <p:nvSpPr>
          <p:cNvPr id="3" name="Rectangle 2">
            <a:extLst>
              <a:ext uri="{FF2B5EF4-FFF2-40B4-BE49-F238E27FC236}">
                <a16:creationId xmlns:a16="http://schemas.microsoft.com/office/drawing/2014/main" id="{C635E317-5064-544E-B59C-4020A0C7FA3A}"/>
              </a:ext>
            </a:extLst>
          </p:cNvPr>
          <p:cNvSpPr/>
          <p:nvPr/>
        </p:nvSpPr>
        <p:spPr>
          <a:xfrm>
            <a:off x="501650" y="1972945"/>
            <a:ext cx="11188700" cy="4693593"/>
          </a:xfrm>
          <a:prstGeom prst="rect">
            <a:avLst/>
          </a:prstGeom>
        </p:spPr>
        <p:txBody>
          <a:bodyPr wrap="square">
            <a:spAutoFit/>
          </a:bodyPr>
          <a:lstStyle/>
          <a:p>
            <a:r>
              <a:rPr lang="en-US" sz="2600" b="1" dirty="0">
                <a:latin typeface="Calibri" panose="020F0502020204030204" pitchFamily="34" charset="0"/>
              </a:rPr>
              <a:t>2022 Budget:</a:t>
            </a:r>
            <a:br>
              <a:rPr lang="en-US" b="1" dirty="0">
                <a:latin typeface="Calibri" panose="020F0502020204030204" pitchFamily="34" charset="0"/>
              </a:rPr>
            </a:br>
            <a:r>
              <a:rPr lang="en-US" sz="2100" b="1" dirty="0">
                <a:latin typeface="Calibri" panose="020F0502020204030204" pitchFamily="34" charset="0"/>
              </a:rPr>
              <a:t>GSO Budget Includes a Deficit of $1.35 million, to be funded from 2021 surplus </a:t>
            </a:r>
            <a:endParaRPr lang="en-US" sz="2100" dirty="0"/>
          </a:p>
          <a:p>
            <a:r>
              <a:rPr lang="en-US" sz="2100" dirty="0">
                <a:latin typeface="Calibri" panose="020F0502020204030204" pitchFamily="34" charset="0"/>
              </a:rPr>
              <a:t>Contribution Revenue budgeted conservatively ($10 million versus $10.7 million actual in 2021) </a:t>
            </a:r>
            <a:endParaRPr lang="en-US" sz="2100" dirty="0"/>
          </a:p>
          <a:p>
            <a:r>
              <a:rPr lang="en-US" sz="2100" dirty="0">
                <a:latin typeface="Calibri" panose="020F0502020204030204" pitchFamily="34" charset="0"/>
              </a:rPr>
              <a:t>Literature gross profit budget of $6.5 million versus $6.3 million in 2021, $6.6 million in 2020 and $8.4 - $8.8 million each year from 2017 – 2019 </a:t>
            </a:r>
            <a:endParaRPr lang="en-US" sz="2100" dirty="0"/>
          </a:p>
          <a:p>
            <a:r>
              <a:rPr lang="en-US" sz="2100" dirty="0">
                <a:latin typeface="Calibri" panose="020F0502020204030204" pitchFamily="34" charset="0"/>
              </a:rPr>
              <a:t>Transition back to in-person Conference, Board meetings, and Virtual Forums, </a:t>
            </a:r>
            <a:endParaRPr lang="en-US" sz="2100" dirty="0"/>
          </a:p>
          <a:p>
            <a:r>
              <a:rPr lang="en-US" sz="2100" dirty="0">
                <a:latin typeface="Calibri" panose="020F0502020204030204" pitchFamily="34" charset="0"/>
              </a:rPr>
              <a:t>2021 Surplus allowed for 2022 to be a transition year, investing in post-Covid expenses while assuming Covid-era revenue </a:t>
            </a:r>
            <a:endParaRPr lang="en-US" sz="2100" dirty="0"/>
          </a:p>
          <a:p>
            <a:r>
              <a:rPr lang="en-US" sz="2100" dirty="0">
                <a:latin typeface="Calibri" panose="020F0502020204030204" pitchFamily="34" charset="0"/>
              </a:rPr>
              <a:t>It is NOT the intention of Trustees Finance Committee or the GSB to run recurring deficits on an ongoing basis </a:t>
            </a:r>
            <a:endParaRPr lang="en-US" sz="2100" dirty="0"/>
          </a:p>
          <a:p>
            <a:r>
              <a:rPr lang="en-US" sz="2100" b="1" dirty="0">
                <a:latin typeface="Calibri" panose="020F0502020204030204" pitchFamily="34" charset="0"/>
              </a:rPr>
              <a:t>Grapevine Budget includes stabilization of trends as we emerge from Covid </a:t>
            </a:r>
            <a:endParaRPr lang="en-US" sz="2100" dirty="0"/>
          </a:p>
          <a:p>
            <a:r>
              <a:rPr lang="en-US" sz="2100" dirty="0">
                <a:latin typeface="Calibri" panose="020F0502020204030204" pitchFamily="34" charset="0"/>
              </a:rPr>
              <a:t>Break-even results for Grapevine and stable level of GSB support for </a:t>
            </a:r>
            <a:r>
              <a:rPr lang="en-US" sz="2100" dirty="0" err="1">
                <a:latin typeface="Calibri" panose="020F0502020204030204" pitchFamily="34" charset="0"/>
              </a:rPr>
              <a:t>LaViña</a:t>
            </a:r>
            <a:r>
              <a:rPr lang="en-US" sz="2100" dirty="0">
                <a:latin typeface="Calibri" panose="020F0502020204030204" pitchFamily="34" charset="0"/>
              </a:rPr>
              <a:t> ($400,000)</a:t>
            </a:r>
            <a:br>
              <a:rPr lang="en-US" sz="2100" dirty="0">
                <a:latin typeface="Calibri" panose="020F0502020204030204" pitchFamily="34" charset="0"/>
              </a:rPr>
            </a:br>
            <a:r>
              <a:rPr lang="en-US" sz="2100" dirty="0">
                <a:latin typeface="Calibri" panose="020F0502020204030204" pitchFamily="34" charset="0"/>
              </a:rPr>
              <a:t>Print magazine subscriptions expected to increase 11% while digital is expected to decline slightly Partial rebound in </a:t>
            </a:r>
            <a:r>
              <a:rPr lang="en-US" sz="2100" dirty="0" err="1">
                <a:latin typeface="Calibri" panose="020F0502020204030204" pitchFamily="34" charset="0"/>
              </a:rPr>
              <a:t>LaViña</a:t>
            </a:r>
            <a:r>
              <a:rPr lang="en-US" sz="2100" dirty="0">
                <a:latin typeface="Calibri" panose="020F0502020204030204" pitchFamily="34" charset="0"/>
              </a:rPr>
              <a:t> subscriptions expected </a:t>
            </a:r>
            <a:endParaRPr lang="en-US" sz="2100" dirty="0"/>
          </a:p>
        </p:txBody>
      </p:sp>
    </p:spTree>
    <p:extLst>
      <p:ext uri="{BB962C8B-B14F-4D97-AF65-F5344CB8AC3E}">
        <p14:creationId xmlns:p14="http://schemas.microsoft.com/office/powerpoint/2010/main" val="24514425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G_8176.PNG" descr="IMG_8176.PNG"/>
          <p:cNvPicPr>
            <a:picLocks noGrp="1" noChangeAspect="1"/>
          </p:cNvPicPr>
          <p:nvPr>
            <p:ph type="pic" idx="22"/>
          </p:nvPr>
        </p:nvPicPr>
        <p:blipFill>
          <a:blip r:embed="rId2"/>
          <a:srcRect t="38054" b="38054"/>
          <a:stretch>
            <a:fillRect/>
          </a:stretch>
        </p:blipFill>
        <p:spPr>
          <a:xfrm>
            <a:off x="501650" y="533400"/>
            <a:ext cx="5600701" cy="2895600"/>
          </a:xfrm>
          <a:prstGeom prst="rect">
            <a:avLst/>
          </a:prstGeom>
        </p:spPr>
      </p:pic>
      <p:pic>
        <p:nvPicPr>
          <p:cNvPr id="224" name="IMG_8177.PNG" descr="IMG_8177.PNG"/>
          <p:cNvPicPr>
            <a:picLocks noGrp="1" noChangeAspect="1"/>
          </p:cNvPicPr>
          <p:nvPr>
            <p:ph type="pic" idx="23"/>
          </p:nvPr>
        </p:nvPicPr>
        <p:blipFill>
          <a:blip r:embed="rId3"/>
          <a:srcRect t="44674" b="31435"/>
          <a:stretch>
            <a:fillRect/>
          </a:stretch>
        </p:blipFill>
        <p:spPr>
          <a:xfrm>
            <a:off x="501650" y="3423316"/>
            <a:ext cx="5600700" cy="2895601"/>
          </a:xfrm>
          <a:prstGeom prst="rect">
            <a:avLst/>
          </a:prstGeom>
        </p:spPr>
      </p:pic>
      <p:pic>
        <p:nvPicPr>
          <p:cNvPr id="225" name="FullSizeRender.jpg" descr="FullSizeRender.jpg"/>
          <p:cNvPicPr>
            <a:picLocks noChangeAspect="1"/>
          </p:cNvPicPr>
          <p:nvPr/>
        </p:nvPicPr>
        <p:blipFill rotWithShape="1">
          <a:blip r:embed="rId4"/>
          <a:srcRect l="-1" t="23191" r="1516" b="10894"/>
          <a:stretch/>
        </p:blipFill>
        <p:spPr>
          <a:xfrm>
            <a:off x="6197098" y="215901"/>
            <a:ext cx="5702802" cy="6527800"/>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49" y="1097280"/>
            <a:ext cx="11865379" cy="5581331"/>
          </a:xfrm>
          <a:solidFill>
            <a:schemeClr val="bg1"/>
          </a:solidFill>
        </p:spPr>
        <p:txBody>
          <a:bodyPr>
            <a:normAutofit/>
          </a:bodyPr>
          <a:lstStyle/>
          <a:p>
            <a:pPr marL="0" indent="0">
              <a:buNone/>
            </a:pPr>
            <a:r>
              <a:rPr lang="en-US" sz="4800" b="1" dirty="0"/>
              <a:t>Contributions </a:t>
            </a:r>
            <a:endParaRPr lang="en-US" sz="4800" dirty="0"/>
          </a:p>
          <a:p>
            <a:r>
              <a:rPr lang="en-US" b="1" dirty="0"/>
              <a:t>Contributions of $10.7 million in 2021 versus $10.3 million in 2020, $8.9 million in 2019 and $8.4 million in 2018 and 2017 </a:t>
            </a:r>
            <a:endParaRPr lang="en-US" sz="3600" dirty="0"/>
          </a:p>
          <a:p>
            <a:r>
              <a:rPr lang="en-US" dirty="0"/>
              <a:t>45% of total contribution revenue was for contributions of $50 or less and two-thirds came from contributions of $100 or less. Only 4% of contributions revenue came from the “over $500 category”. Bottom Line – Larger contributions from areas and groups are the icing on the cake but the “cake” is smaller contributions from individuals and groups </a:t>
            </a:r>
            <a:endParaRPr lang="en-US" sz="3600" dirty="0"/>
          </a:p>
          <a:p>
            <a:r>
              <a:rPr lang="en-US" dirty="0"/>
              <a:t>Online contributions were 23% of the total in 2021 versus 3% in 2012 </a:t>
            </a:r>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8151184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sz="3200" b="1" dirty="0"/>
              <a:t>Immense gratitude to the Fellowship for stepping up contributions during these uncertain times. This revenue does not however represent a bonanza – it is helping to offset the drop in publications gross profits (see next slide) </a:t>
            </a:r>
            <a:endParaRPr lang="en-US" sz="3200" dirty="0"/>
          </a:p>
          <a:p>
            <a:pPr marL="0" indent="0" algn="ctr">
              <a:buNone/>
            </a:pPr>
            <a:endParaRPr lang="en-US" b="1" dirty="0"/>
          </a:p>
          <a:p>
            <a:pPr marL="0" indent="0" algn="ctr">
              <a:buNone/>
            </a:pPr>
            <a:r>
              <a:rPr lang="en-US" b="1" dirty="0"/>
              <a:t>Self Support: Your 7th tradition dollars fulfilling our primary purpose: </a:t>
            </a:r>
          </a:p>
          <a:p>
            <a:pPr marL="0" indent="0" algn="ctr">
              <a:buNone/>
            </a:pPr>
            <a:endParaRPr lang="en-US" sz="3600" dirty="0"/>
          </a:p>
          <a:p>
            <a:pPr>
              <a:lnSpc>
                <a:spcPct val="110000"/>
              </a:lnSpc>
              <a:spcBef>
                <a:spcPts val="0"/>
              </a:spcBef>
            </a:pPr>
            <a:r>
              <a:rPr lang="en-US" dirty="0"/>
              <a:t>Newly revised Service Manual </a:t>
            </a:r>
          </a:p>
          <a:p>
            <a:pPr>
              <a:lnSpc>
                <a:spcPct val="110000"/>
              </a:lnSpc>
              <a:spcBef>
                <a:spcPts val="0"/>
              </a:spcBef>
            </a:pPr>
            <a:r>
              <a:rPr lang="en-US" dirty="0"/>
              <a:t>Meeting Guide App</a:t>
            </a:r>
          </a:p>
          <a:p>
            <a:pPr>
              <a:lnSpc>
                <a:spcPct val="110000"/>
              </a:lnSpc>
              <a:spcBef>
                <a:spcPts val="0"/>
              </a:spcBef>
            </a:pPr>
            <a:r>
              <a:rPr lang="en-US" dirty="0"/>
              <a:t>Fellowship Connection</a:t>
            </a:r>
          </a:p>
          <a:p>
            <a:pPr>
              <a:lnSpc>
                <a:spcPct val="110000"/>
              </a:lnSpc>
              <a:spcBef>
                <a:spcPts val="0"/>
              </a:spcBef>
            </a:pPr>
            <a:r>
              <a:rPr lang="en-US" dirty="0"/>
              <a:t>27 books uploaded to </a:t>
            </a:r>
            <a:r>
              <a:rPr lang="en-US" dirty="0" err="1"/>
              <a:t>Jpay</a:t>
            </a:r>
            <a:r>
              <a:rPr lang="en-US" dirty="0"/>
              <a:t>, available to those confined in correctional facilities</a:t>
            </a:r>
          </a:p>
          <a:p>
            <a:pPr>
              <a:lnSpc>
                <a:spcPct val="110000"/>
              </a:lnSpc>
              <a:spcBef>
                <a:spcPts val="0"/>
              </a:spcBef>
            </a:pPr>
            <a:r>
              <a:rPr lang="en-US" dirty="0"/>
              <a:t>New Group form </a:t>
            </a:r>
          </a:p>
          <a:p>
            <a:pPr>
              <a:lnSpc>
                <a:spcPct val="110000"/>
              </a:lnSpc>
              <a:spcBef>
                <a:spcPts val="0"/>
              </a:spcBef>
            </a:pPr>
            <a:r>
              <a:rPr lang="en-US" dirty="0"/>
              <a:t>Two new A.A. Public Service Announcements</a:t>
            </a:r>
          </a:p>
          <a:p>
            <a:pPr>
              <a:lnSpc>
                <a:spcPct val="110000"/>
              </a:lnSpc>
              <a:spcBef>
                <a:spcPts val="0"/>
              </a:spcBef>
            </a:pPr>
            <a:r>
              <a:rPr lang="en-US" dirty="0"/>
              <a:t>New redesigned website </a:t>
            </a:r>
            <a:endParaRPr lang="en-US" sz="3600" dirty="0"/>
          </a:p>
          <a:p>
            <a:pPr marL="0" indent="0" algn="ctr">
              <a:buNone/>
            </a:pPr>
            <a:endParaRPr lang="en-US" sz="3600" b="1" dirty="0">
              <a:latin typeface="Chalkboard SE" panose="03050602040202020205" pitchFamily="66" charset="77"/>
            </a:endParaRP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92693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6000" b="1" dirty="0">
                <a:latin typeface="Chalkboard SE" panose="03050602040202020205" pitchFamily="66" charset="77"/>
              </a:rPr>
              <a:t>Wednesday April 27, 2022</a:t>
            </a:r>
          </a:p>
          <a:p>
            <a:pPr marL="0" indent="0" algn="ctr">
              <a:buNone/>
            </a:pPr>
            <a:endParaRPr lang="en-US" sz="4000" b="1" dirty="0">
              <a:latin typeface="Chalkboard SE" panose="03050602040202020205" pitchFamily="66" charset="77"/>
            </a:endParaRPr>
          </a:p>
          <a:p>
            <a:pPr marL="0" indent="0" algn="ctr">
              <a:buNone/>
            </a:pPr>
            <a:r>
              <a:rPr lang="en-US" sz="4000" b="1" dirty="0">
                <a:latin typeface="Chalkboard SE" panose="03050602040202020205" pitchFamily="66" charset="77"/>
              </a:rPr>
              <a:t>Serenity Meeting –</a:t>
            </a:r>
          </a:p>
          <a:p>
            <a:pPr marL="0" indent="0" algn="ctr">
              <a:buNone/>
            </a:pPr>
            <a:r>
              <a:rPr lang="en-US" dirty="0"/>
              <a:t>“When I am disturbed, it is because I find some person, place, thing, or situation—some fact of life— </a:t>
            </a:r>
            <a:endParaRPr lang="en-US" sz="4000" dirty="0"/>
          </a:p>
          <a:p>
            <a:pPr marL="0" indent="0" algn="ctr">
              <a:buNone/>
            </a:pPr>
            <a:r>
              <a:rPr lang="en-US" dirty="0"/>
              <a:t>unacceptable to me, and I can find no serenity until I accept that person, place, thing, or situation as being exactly the way it is supposed to be at this moment.” </a:t>
            </a:r>
            <a:endParaRPr lang="en-US" sz="4000" dirty="0"/>
          </a:p>
          <a:p>
            <a:pPr marL="0" indent="0" algn="ctr">
              <a:buNone/>
            </a:pPr>
            <a:r>
              <a:rPr lang="en-US" i="1" dirty="0"/>
              <a:t>Alcoholics Anonymous, p. 417 </a:t>
            </a:r>
            <a:endParaRPr lang="en-US" sz="4000" dirty="0"/>
          </a:p>
          <a:p>
            <a:pPr marL="0" indent="0" algn="ctr">
              <a:buNone/>
            </a:pPr>
            <a:endParaRPr lang="en-US" sz="4000" b="1" dirty="0">
              <a:latin typeface="Chalkboard SE" panose="03050602040202020205" pitchFamily="66" charset="77"/>
            </a:endParaRPr>
          </a:p>
          <a:p>
            <a:pPr marL="0" indent="0" algn="ctr">
              <a:buNone/>
            </a:pPr>
            <a:r>
              <a:rPr lang="en-US" sz="4000" b="1" dirty="0">
                <a:latin typeface="Chalkboard SE" panose="03050602040202020205" pitchFamily="66" charset="77"/>
              </a:rPr>
              <a:t>Morning Session:</a:t>
            </a:r>
          </a:p>
          <a:p>
            <a:pPr marL="0" indent="0" algn="ctr">
              <a:buNone/>
            </a:pPr>
            <a:r>
              <a:rPr lang="en-US" sz="4000" b="1" dirty="0">
                <a:latin typeface="Chalkboard SE" panose="03050602040202020205" pitchFamily="66" charset="77"/>
              </a:rPr>
              <a:t>Committee Reports &amp; Discussion</a:t>
            </a:r>
          </a:p>
          <a:p>
            <a:pPr marL="0" indent="0" algn="ctr">
              <a:buNone/>
            </a:pPr>
            <a:r>
              <a:rPr lang="en-US" sz="4000" b="1" dirty="0">
                <a:latin typeface="Chalkboard SE" panose="03050602040202020205" pitchFamily="66" charset="77"/>
              </a:rPr>
              <a:t>Regional Luncheons for Delegates</a:t>
            </a:r>
          </a:p>
        </p:txBody>
      </p:sp>
      <p:pic>
        <p:nvPicPr>
          <p:cNvPr id="4" name="Picture 3">
            <a:extLst>
              <a:ext uri="{FF2B5EF4-FFF2-40B4-BE49-F238E27FC236}">
                <a16:creationId xmlns:a16="http://schemas.microsoft.com/office/drawing/2014/main" id="{4A1C3C1E-1EEF-2A5E-045E-EF447CF8CDC4}"/>
              </a:ext>
            </a:extLst>
          </p:cNvPr>
          <p:cNvPicPr>
            <a:picLocks noChangeAspect="1"/>
          </p:cNvPicPr>
          <p:nvPr/>
        </p:nvPicPr>
        <p:blipFill>
          <a:blip r:embed="rId2"/>
          <a:stretch>
            <a:fillRect/>
          </a:stretch>
        </p:blipFill>
        <p:spPr>
          <a:xfrm>
            <a:off x="9263920" y="4245093"/>
            <a:ext cx="2401601" cy="2215913"/>
          </a:xfrm>
          <a:prstGeom prst="rect">
            <a:avLst/>
          </a:prstGeom>
        </p:spPr>
      </p:pic>
    </p:spTree>
    <p:extLst>
      <p:ext uri="{BB962C8B-B14F-4D97-AF65-F5344CB8AC3E}">
        <p14:creationId xmlns:p14="http://schemas.microsoft.com/office/powerpoint/2010/main" val="42133647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Literature Sales</a:t>
            </a:r>
          </a:p>
          <a:p>
            <a:pPr marL="0" indent="0" algn="ctr">
              <a:buNone/>
            </a:pPr>
            <a:r>
              <a:rPr lang="en-US" b="1" dirty="0"/>
              <a:t>Gross Literature Sales have Fallen During the Pandemic while the gross profit on each item has dropped due to increased printing and mailing costs. Contribution growth has only partially offset these losses. Combined gross profit and contributions are running at least $1 million below 2019 levels. </a:t>
            </a:r>
            <a:endParaRPr lang="en-US" sz="3600" dirty="0"/>
          </a:p>
          <a:p>
            <a:pPr marL="0" indent="0">
              <a:buNone/>
            </a:pPr>
            <a:r>
              <a:rPr lang="en-US" b="1" dirty="0"/>
              <a:t>Big Question – How much of drop in gross sales is due to factors other than the Pandemic that may or may not reverse? This question is why we allowed the budgeted deficit in 2022 – We assumed minimal rebound in the budget as we emerge from the Pandemic </a:t>
            </a:r>
            <a:endParaRPr lang="en-US" sz="3600" dirty="0"/>
          </a:p>
          <a:p>
            <a:pPr marL="0" indent="0">
              <a:buNone/>
            </a:pPr>
            <a:r>
              <a:rPr lang="en-US" b="1" dirty="0"/>
              <a:t>Additional contributions are still needed. </a:t>
            </a:r>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4300426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85000" lnSpcReduction="20000"/>
          </a:bodyPr>
          <a:lstStyle/>
          <a:p>
            <a:r>
              <a:rPr lang="en-US" b="1" dirty="0"/>
              <a:t>Reserve Fund </a:t>
            </a:r>
            <a:endParaRPr lang="en-US" sz="3600" dirty="0"/>
          </a:p>
          <a:p>
            <a:r>
              <a:rPr lang="en-US" b="1" dirty="0"/>
              <a:t>In 2020, the Reserve Fund was drawn down by $4 million dollars. The </a:t>
            </a:r>
            <a:r>
              <a:rPr lang="en-US" b="1" i="1" dirty="0"/>
              <a:t>initial draw </a:t>
            </a:r>
            <a:r>
              <a:rPr lang="en-US" b="1" dirty="0"/>
              <a:t>was due to the immediate cancellation of the international convention. Much of the convention loss was ultimately covered by insurance. However, by that time, literature sales dropped precipitously as outlined above. Contributions have offset part of this loss but net from 2019 we are still taking in less revenue. </a:t>
            </a:r>
            <a:endParaRPr lang="en-US" sz="3600" dirty="0"/>
          </a:p>
          <a:p>
            <a:r>
              <a:rPr lang="en-US" b="1" dirty="0"/>
              <a:t>Trustees Finance and the GSB are taking a cautious approach to the reserve fund: </a:t>
            </a:r>
            <a:endParaRPr lang="en-US" sz="3600" dirty="0"/>
          </a:p>
          <a:p>
            <a:r>
              <a:rPr lang="en-US" dirty="0"/>
              <a:t>A small transfer of $250,000 was made in 2021 </a:t>
            </a:r>
            <a:endParaRPr lang="en-US" sz="3600" dirty="0"/>
          </a:p>
          <a:p>
            <a:r>
              <a:rPr lang="en-US" dirty="0"/>
              <a:t>A transfer in January 2022 was not made despite the 2021 surplus in light of the budgeted loss for GSO in 2022 (transition year) </a:t>
            </a:r>
            <a:endParaRPr lang="en-US" sz="3600" dirty="0"/>
          </a:p>
          <a:p>
            <a:r>
              <a:rPr lang="en-US" dirty="0"/>
              <a:t>Strong desire not to put more in the reserve than we can truly afford resulting in ill-timed budget changes or the need to withdraw from the fund in the near term </a:t>
            </a:r>
            <a:endParaRPr lang="en-US" sz="3600" dirty="0"/>
          </a:p>
          <a:p>
            <a:r>
              <a:rPr lang="en-US" b="1" dirty="0"/>
              <a:t>Based on the 2021 balance and the 2022 budgeted expenses the reserve fund 7.84 months of expenses are in reserve. The generally understood target range is 9 to 12 months. </a:t>
            </a:r>
            <a:endParaRPr lang="en-US" sz="3600" dirty="0"/>
          </a:p>
          <a:p>
            <a:r>
              <a:rPr lang="en-US" b="1" dirty="0"/>
              <a:t>Trustees Finance discusses all of these issues at every meeting </a:t>
            </a:r>
            <a:endParaRPr lang="en-US" sz="3600" dirty="0"/>
          </a:p>
        </p:txBody>
      </p:sp>
    </p:spTree>
    <p:extLst>
      <p:ext uri="{BB962C8B-B14F-4D97-AF65-F5344CB8AC3E}">
        <p14:creationId xmlns:p14="http://schemas.microsoft.com/office/powerpoint/2010/main" val="3653959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374754" y="1504950"/>
            <a:ext cx="11455295" cy="5173661"/>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Afternoon Session:</a:t>
            </a:r>
          </a:p>
          <a:p>
            <a:pPr marL="0" indent="0" algn="ctr">
              <a:buNone/>
            </a:pPr>
            <a:r>
              <a:rPr lang="en-US" sz="4400" b="1" dirty="0">
                <a:latin typeface="Chalkboard SE" panose="03050602040202020205" pitchFamily="66" charset="77"/>
              </a:rPr>
              <a:t>Elections </a:t>
            </a:r>
          </a:p>
          <a:p>
            <a:pPr marL="0" indent="0" algn="ctr">
              <a:buNone/>
            </a:pPr>
            <a:endParaRPr lang="en-US" sz="4400" b="1" dirty="0">
              <a:latin typeface="Chalkboard SE" panose="03050602040202020205" pitchFamily="66" charset="77"/>
            </a:endParaRPr>
          </a:p>
          <a:p>
            <a:pPr marL="0" marR="0" indent="0" algn="ctr">
              <a:lnSpc>
                <a:spcPct val="107000"/>
              </a:lnSpc>
              <a:spcBef>
                <a:spcPts val="0"/>
              </a:spcBef>
              <a:spcAft>
                <a:spcPts val="0"/>
              </a:spcAft>
              <a:buNone/>
            </a:pPr>
            <a:r>
              <a:rPr lang="en-US" sz="3600" b="1" dirty="0">
                <a:latin typeface="Chalkboard SE" panose="03050602040202020205" pitchFamily="66" charset="77"/>
                <a:ea typeface="Calibri" panose="020F0502020204030204" pitchFamily="34" charset="0"/>
                <a:cs typeface="Times New Roman" panose="02020603050405020304" pitchFamily="18" charset="0"/>
              </a:rPr>
              <a:t>72</a:t>
            </a:r>
            <a:r>
              <a:rPr lang="en-US" sz="3600" b="1" baseline="30000" dirty="0">
                <a:latin typeface="Chalkboard SE" panose="03050602040202020205" pitchFamily="66" charset="77"/>
                <a:ea typeface="Calibri" panose="020F0502020204030204" pitchFamily="34" charset="0"/>
                <a:cs typeface="Times New Roman" panose="02020603050405020304" pitchFamily="18" charset="0"/>
              </a:rPr>
              <a:t>nd</a:t>
            </a:r>
            <a:r>
              <a:rPr lang="en-US" sz="3600" b="1" dirty="0">
                <a:latin typeface="Chalkboard SE" panose="03050602040202020205" pitchFamily="66" charset="77"/>
                <a:ea typeface="Calibri" panose="020F0502020204030204" pitchFamily="34" charset="0"/>
                <a:cs typeface="Times New Roman" panose="02020603050405020304" pitchFamily="18" charset="0"/>
              </a:rPr>
              <a:t> GSC Elected Eastern Canada Trustee – </a:t>
            </a:r>
          </a:p>
          <a:p>
            <a:pPr marL="0" marR="0" indent="0" algn="ctr">
              <a:lnSpc>
                <a:spcPct val="107000"/>
              </a:lnSpc>
              <a:spcBef>
                <a:spcPts val="0"/>
              </a:spcBef>
              <a:spcAft>
                <a:spcPts val="0"/>
              </a:spcAft>
              <a:buNone/>
            </a:pPr>
            <a:r>
              <a:rPr lang="en-US" sz="3600" b="1" dirty="0">
                <a:latin typeface="Chalkboard SE" panose="03050602040202020205" pitchFamily="66" charset="77"/>
                <a:ea typeface="Calibri" panose="020F0502020204030204" pitchFamily="34" charset="0"/>
                <a:cs typeface="Times New Roman" panose="02020603050405020304" pitchFamily="18" charset="0"/>
              </a:rPr>
              <a:t>Joyce S. A83 Eastern Ontario</a:t>
            </a:r>
          </a:p>
          <a:p>
            <a:pPr marL="0" marR="0" indent="0" algn="ctr">
              <a:lnSpc>
                <a:spcPct val="107000"/>
              </a:lnSpc>
              <a:spcBef>
                <a:spcPts val="0"/>
              </a:spcBef>
              <a:spcAft>
                <a:spcPts val="0"/>
              </a:spcAft>
              <a:buNone/>
            </a:pPr>
            <a:endParaRPr lang="en-US" sz="3600" b="1" dirty="0">
              <a:latin typeface="Chalkboard SE" panose="03050602040202020205" pitchFamily="66" charset="77"/>
              <a:ea typeface="Calibri" panose="020F0502020204030204" pitchFamily="34" charset="0"/>
              <a:cs typeface="Times New Roman" panose="02020603050405020304" pitchFamily="18" charset="0"/>
            </a:endParaRPr>
          </a:p>
          <a:p>
            <a:pPr marL="0" indent="0" algn="ctr">
              <a:buNone/>
            </a:pPr>
            <a:r>
              <a:rPr lang="en-US" sz="3600" b="1" dirty="0">
                <a:latin typeface="Chalkboard SE" panose="03050602040202020205" pitchFamily="66" charset="77"/>
                <a:ea typeface="Calibri" panose="020F0502020204030204" pitchFamily="34" charset="0"/>
                <a:cs typeface="Times New Roman" panose="02020603050405020304" pitchFamily="18" charset="0"/>
              </a:rPr>
              <a:t>72</a:t>
            </a:r>
            <a:r>
              <a:rPr lang="en-US" sz="3600" b="1" baseline="30000" dirty="0">
                <a:latin typeface="Chalkboard SE" panose="03050602040202020205" pitchFamily="66" charset="77"/>
                <a:ea typeface="Calibri" panose="020F0502020204030204" pitchFamily="34" charset="0"/>
                <a:cs typeface="Times New Roman" panose="02020603050405020304" pitchFamily="18" charset="0"/>
              </a:rPr>
              <a:t>nd</a:t>
            </a:r>
            <a:r>
              <a:rPr lang="en-US" sz="3600" b="1" dirty="0">
                <a:latin typeface="Chalkboard SE" panose="03050602040202020205" pitchFamily="66" charset="77"/>
                <a:ea typeface="Calibri" panose="020F0502020204030204" pitchFamily="34" charset="0"/>
                <a:cs typeface="Times New Roman" panose="02020603050405020304" pitchFamily="18" charset="0"/>
              </a:rPr>
              <a:t> GSC Elected Pacific Regional Trustee – </a:t>
            </a:r>
          </a:p>
          <a:p>
            <a:pPr marL="0" indent="0" algn="ctr">
              <a:buNone/>
            </a:pPr>
            <a:r>
              <a:rPr lang="en-US" sz="3600" b="1" dirty="0">
                <a:latin typeface="Chalkboard SE" panose="03050602040202020205" pitchFamily="66" charset="77"/>
                <a:ea typeface="Calibri" panose="020F0502020204030204" pitchFamily="34" charset="0"/>
                <a:cs typeface="Times New Roman" panose="02020603050405020304" pitchFamily="18" charset="0"/>
              </a:rPr>
              <a:t>Reilly K. A58 Oregon </a:t>
            </a:r>
            <a:r>
              <a:rPr lang="en-US" sz="3600" b="1" dirty="0">
                <a:latin typeface="Chalkboard SE" panose="03050602040202020205" pitchFamily="66" charset="77"/>
                <a:cs typeface="Times New Roman" panose="02020603050405020304" pitchFamily="18" charset="0"/>
              </a:rPr>
              <a:t> </a:t>
            </a:r>
          </a:p>
          <a:p>
            <a:pPr marL="0" indent="0" algn="ctr">
              <a:buNone/>
            </a:pPr>
            <a:r>
              <a:rPr lang="en-US" sz="3600" b="1" dirty="0">
                <a:latin typeface="Chalkboard SE" panose="03050602040202020205" pitchFamily="66" charset="77"/>
              </a:rPr>
              <a:t>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36230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4" name="FullSizeRender.jpg" descr="FullSizeRender.jpg">
            <a:extLst>
              <a:ext uri="{FF2B5EF4-FFF2-40B4-BE49-F238E27FC236}">
                <a16:creationId xmlns:a16="http://schemas.microsoft.com/office/drawing/2014/main" id="{F2F9FD98-041B-F3BC-9AD4-F3CDC83254E6}"/>
              </a:ext>
            </a:extLst>
          </p:cNvPr>
          <p:cNvPicPr>
            <a:picLocks noGrp="1" noChangeAspect="1"/>
          </p:cNvPicPr>
          <p:nvPr>
            <p:ph idx="1"/>
          </p:nvPr>
        </p:nvPicPr>
        <p:blipFill>
          <a:blip r:embed="rId2"/>
          <a:srcRect t="18567" b="18567"/>
          <a:stretch>
            <a:fillRect/>
          </a:stretch>
        </p:blipFill>
        <p:spPr>
          <a:xfrm>
            <a:off x="301335" y="1325068"/>
            <a:ext cx="6062332" cy="5173663"/>
          </a:xfrm>
          <a:prstGeom prst="rect">
            <a:avLst/>
          </a:prstGeom>
        </p:spPr>
      </p:pic>
      <p:sp>
        <p:nvSpPr>
          <p:cNvPr id="3" name="TextBox 2">
            <a:extLst>
              <a:ext uri="{FF2B5EF4-FFF2-40B4-BE49-F238E27FC236}">
                <a16:creationId xmlns:a16="http://schemas.microsoft.com/office/drawing/2014/main" id="{0B906FE8-60B9-1EBC-DDC0-0D2F833F0257}"/>
              </a:ext>
            </a:extLst>
          </p:cNvPr>
          <p:cNvSpPr txBox="1"/>
          <p:nvPr/>
        </p:nvSpPr>
        <p:spPr>
          <a:xfrm>
            <a:off x="6665001" y="1708879"/>
            <a:ext cx="5225663" cy="4524315"/>
          </a:xfrm>
          <a:prstGeom prst="rect">
            <a:avLst/>
          </a:prstGeom>
          <a:solidFill>
            <a:schemeClr val="bg1"/>
          </a:solidFill>
        </p:spPr>
        <p:txBody>
          <a:bodyPr wrap="square" rtlCol="0">
            <a:spAutoFit/>
          </a:bodyPr>
          <a:lstStyle/>
          <a:p>
            <a:r>
              <a:rPr lang="en-US" sz="3600" b="1" dirty="0">
                <a:latin typeface="Chalkboard SE" panose="03050602040202020205" pitchFamily="66" charset="77"/>
              </a:rPr>
              <a:t>Brandon from DOTS:</a:t>
            </a:r>
          </a:p>
          <a:p>
            <a:endParaRPr lang="en-US" sz="3600" b="1" dirty="0">
              <a:latin typeface="Chalkboard SE" panose="03050602040202020205" pitchFamily="66" charset="77"/>
            </a:endParaRPr>
          </a:p>
          <a:p>
            <a:r>
              <a:rPr lang="en-US" sz="3600" b="1" dirty="0">
                <a:latin typeface="Chalkboard SE" panose="03050602040202020205" pitchFamily="66" charset="77"/>
              </a:rPr>
              <a:t>“ALL THAT and then the HAT???”</a:t>
            </a:r>
          </a:p>
          <a:p>
            <a:endParaRPr lang="en-US" sz="3600" b="1" dirty="0">
              <a:latin typeface="Chalkboard SE" panose="03050602040202020205" pitchFamily="66" charset="77"/>
            </a:endParaRPr>
          </a:p>
          <a:p>
            <a:endParaRPr lang="en-US" sz="3600" b="1" dirty="0">
              <a:latin typeface="Chalkboard SE" panose="03050602040202020205" pitchFamily="66" charset="77"/>
            </a:endParaRPr>
          </a:p>
          <a:p>
            <a:endParaRPr lang="en-US" sz="3600" b="1" dirty="0">
              <a:latin typeface="Chalkboard SE" panose="03050602040202020205" pitchFamily="66" charset="77"/>
            </a:endParaRPr>
          </a:p>
          <a:p>
            <a:endParaRPr lang="en-US" sz="3600" b="1" dirty="0">
              <a:latin typeface="Chalkboard SE" panose="03050602040202020205" pitchFamily="66" charset="77"/>
            </a:endParaRPr>
          </a:p>
        </p:txBody>
      </p:sp>
    </p:spTree>
    <p:extLst>
      <p:ext uri="{BB962C8B-B14F-4D97-AF65-F5344CB8AC3E}">
        <p14:creationId xmlns:p14="http://schemas.microsoft.com/office/powerpoint/2010/main" val="78285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Afternoon Session Continued &amp; Evening Session:</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Committee Reports and Discussion</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General Sharing Session: “What’s on Your Mind?”</a:t>
            </a:r>
          </a:p>
        </p:txBody>
      </p:sp>
    </p:spTree>
    <p:extLst>
      <p:ext uri="{BB962C8B-B14F-4D97-AF65-F5344CB8AC3E}">
        <p14:creationId xmlns:p14="http://schemas.microsoft.com/office/powerpoint/2010/main" val="114732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6000" b="1" dirty="0">
                <a:latin typeface="Chalkboard SE" panose="03050602040202020205" pitchFamily="66" charset="77"/>
              </a:rPr>
              <a:t>Thursday April 28, 2022</a:t>
            </a:r>
          </a:p>
          <a:p>
            <a:pPr marL="0" indent="0" algn="ctr">
              <a:buNone/>
            </a:pPr>
            <a:r>
              <a:rPr lang="en-US" sz="3600" b="1" dirty="0">
                <a:latin typeface="Chalkboard SE" panose="03050602040202020205" pitchFamily="66" charset="77"/>
              </a:rPr>
              <a:t>Serenity Meeting -</a:t>
            </a:r>
          </a:p>
          <a:p>
            <a:pPr marL="0" indent="0" algn="ctr">
              <a:buNone/>
            </a:pPr>
            <a:r>
              <a:rPr lang="en-US" dirty="0"/>
              <a:t>“Compromise comes hard to us all-or-nothing drunks. Nevertheless, we must never lose sight of the fact that progress is nearly always characterized by a series of improving compromises.” </a:t>
            </a:r>
            <a:endParaRPr lang="en-US" sz="3600" dirty="0"/>
          </a:p>
          <a:p>
            <a:pPr marL="0" indent="0" algn="ctr">
              <a:buNone/>
            </a:pPr>
            <a:r>
              <a:rPr lang="en-US" i="1" dirty="0"/>
              <a:t>The AA Service Manual, p. 37 </a:t>
            </a:r>
            <a:endParaRPr lang="en-US" sz="3600" dirty="0"/>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Committee Reports and Discussion</a:t>
            </a:r>
          </a:p>
          <a:p>
            <a:pPr marL="0" indent="0" algn="ctr">
              <a:buNone/>
            </a:pPr>
            <a:r>
              <a:rPr lang="en-US" sz="3600" b="1" dirty="0">
                <a:latin typeface="Chalkboard SE" panose="03050602040202020205" pitchFamily="66" charset="77"/>
              </a:rPr>
              <a:t>General Sharing Session – What’s On Your Mind</a:t>
            </a:r>
          </a:p>
          <a:p>
            <a:pPr marL="0" indent="0" algn="ctr">
              <a:buNone/>
            </a:pPr>
            <a:r>
              <a:rPr lang="en-US" sz="3600" b="1" dirty="0">
                <a:latin typeface="Chalkboard SE" panose="03050602040202020205" pitchFamily="66" charset="77"/>
              </a:rPr>
              <a:t>Committee Reports and Discussion</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Microphone Titles:</a:t>
            </a:r>
          </a:p>
          <a:p>
            <a:pPr marL="0" indent="0" algn="ctr">
              <a:buNone/>
            </a:pPr>
            <a:r>
              <a:rPr lang="en-US" sz="3600" b="1" dirty="0">
                <a:latin typeface="Chalkboard SE" panose="03050602040202020205" pitchFamily="66" charset="77"/>
              </a:rPr>
              <a:t>P B &amp; J</a:t>
            </a:r>
          </a:p>
        </p:txBody>
      </p:sp>
    </p:spTree>
    <p:extLst>
      <p:ext uri="{BB962C8B-B14F-4D97-AF65-F5344CB8AC3E}">
        <p14:creationId xmlns:p14="http://schemas.microsoft.com/office/powerpoint/2010/main" val="274908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0000" lnSpcReduction="20000"/>
          </a:bodyPr>
          <a:lstStyle/>
          <a:p>
            <a:pPr marL="0" indent="0" algn="ctr">
              <a:buNone/>
            </a:pPr>
            <a:r>
              <a:rPr lang="en-US" sz="6000" b="1" dirty="0">
                <a:latin typeface="Chalkboard SE" panose="03050602040202020205" pitchFamily="66" charset="77"/>
              </a:rPr>
              <a:t>Friday April 29, 2022</a:t>
            </a:r>
          </a:p>
          <a:p>
            <a:pPr marL="0" indent="0" algn="ctr">
              <a:buNone/>
            </a:pPr>
            <a:r>
              <a:rPr lang="en-US" sz="3600" b="1" dirty="0">
                <a:latin typeface="Chalkboard SE" panose="03050602040202020205" pitchFamily="66" charset="77"/>
              </a:rPr>
              <a:t>Serenity Meeting-</a:t>
            </a:r>
          </a:p>
          <a:p>
            <a:pPr marL="0" indent="0" algn="ctr">
              <a:buNone/>
            </a:pPr>
            <a:r>
              <a:rPr lang="en-US" dirty="0"/>
              <a:t>“Practically every A.A. member declares that no satisfaction has been deeper and no joy greater than in a </a:t>
            </a:r>
            <a:endParaRPr lang="en-US" sz="3600" dirty="0"/>
          </a:p>
          <a:p>
            <a:pPr marL="0" indent="0" algn="ctr">
              <a:buNone/>
            </a:pPr>
            <a:r>
              <a:rPr lang="en-US" dirty="0"/>
              <a:t>Twelfth Step job well done.” </a:t>
            </a:r>
            <a:endParaRPr lang="en-US" sz="3600" dirty="0"/>
          </a:p>
          <a:p>
            <a:pPr marL="0" indent="0" algn="ctr">
              <a:buNone/>
            </a:pPr>
            <a:r>
              <a:rPr lang="en-US" i="1" dirty="0"/>
              <a:t>Twelve Steps and Twelve Traditions, p.110 </a:t>
            </a:r>
            <a:endParaRPr lang="en-US" sz="3600" dirty="0"/>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Committee Reports and Discussion</a:t>
            </a:r>
          </a:p>
          <a:p>
            <a:pPr marL="0" indent="0" algn="ctr">
              <a:buNone/>
            </a:pPr>
            <a:r>
              <a:rPr lang="en-US" sz="3600" b="1" dirty="0">
                <a:latin typeface="Chalkboard SE" panose="03050602040202020205" pitchFamily="66" charset="77"/>
              </a:rPr>
              <a:t>Presentation Discussion:</a:t>
            </a:r>
          </a:p>
          <a:p>
            <a:pPr marL="0" indent="0" algn="ctr">
              <a:buNone/>
            </a:pPr>
            <a:r>
              <a:rPr lang="en-US" sz="3600" b="1" dirty="0">
                <a:latin typeface="Chalkboard SE" panose="03050602040202020205" pitchFamily="66" charset="77"/>
              </a:rPr>
              <a:t>“Publishing Highlights: Innovations in attraction, inclusion and accessibility”</a:t>
            </a:r>
          </a:p>
          <a:p>
            <a:pPr marL="0" indent="0" algn="ctr">
              <a:buNone/>
            </a:pPr>
            <a:r>
              <a:rPr lang="en-US" sz="3600" b="1" dirty="0">
                <a:latin typeface="Chalkboard SE" panose="03050602040202020205" pitchFamily="66" charset="77"/>
              </a:rPr>
              <a:t>Afternoon Session:</a:t>
            </a:r>
          </a:p>
          <a:p>
            <a:pPr marL="0" indent="0" algn="ctr">
              <a:buNone/>
            </a:pPr>
            <a:r>
              <a:rPr lang="en-US" sz="3600" b="1" dirty="0">
                <a:latin typeface="Chalkboard SE" panose="03050602040202020205" pitchFamily="66" charset="77"/>
              </a:rPr>
              <a:t>Committee Reports – Floor Actions and Discussion</a:t>
            </a:r>
          </a:p>
        </p:txBody>
      </p:sp>
    </p:spTree>
    <p:extLst>
      <p:ext uri="{BB962C8B-B14F-4D97-AF65-F5344CB8AC3E}">
        <p14:creationId xmlns:p14="http://schemas.microsoft.com/office/powerpoint/2010/main" val="294361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A5E39E78-E65D-2049-FDD6-350CB9F805BA}"/>
              </a:ext>
            </a:extLst>
          </p:cNvPr>
          <p:cNvPicPr>
            <a:picLocks noChangeAspect="1"/>
          </p:cNvPicPr>
          <p:nvPr/>
        </p:nvPicPr>
        <p:blipFill>
          <a:blip r:embed="rId2"/>
          <a:stretch>
            <a:fillRect/>
          </a:stretch>
        </p:blipFill>
        <p:spPr>
          <a:xfrm>
            <a:off x="414337" y="185738"/>
            <a:ext cx="11515725" cy="6429375"/>
          </a:xfrm>
          <a:prstGeom prst="rect">
            <a:avLst/>
          </a:prstGeom>
        </p:spPr>
      </p:pic>
    </p:spTree>
    <p:extLst>
      <p:ext uri="{BB962C8B-B14F-4D97-AF65-F5344CB8AC3E}">
        <p14:creationId xmlns:p14="http://schemas.microsoft.com/office/powerpoint/2010/main" val="163683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Evening Session:</a:t>
            </a:r>
          </a:p>
          <a:p>
            <a:pPr marL="0" indent="0" algn="ctr">
              <a:buNone/>
            </a:pPr>
            <a:r>
              <a:rPr lang="en-US" sz="3600" b="1" dirty="0">
                <a:latin typeface="Chalkboard SE" panose="03050602040202020205" pitchFamily="66" charset="77"/>
              </a:rPr>
              <a:t>Floor Actions and Discussion Continued</a:t>
            </a:r>
          </a:p>
          <a:p>
            <a:pPr marL="0" indent="0" algn="ctr">
              <a:buNone/>
            </a:pPr>
            <a:r>
              <a:rPr lang="en-US" sz="3600" b="1" dirty="0">
                <a:latin typeface="Chalkboard SE" panose="03050602040202020205" pitchFamily="66" charset="77"/>
              </a:rPr>
              <a:t>Final Sharing Session</a:t>
            </a:r>
          </a:p>
          <a:p>
            <a:pPr marL="0" indent="0" algn="ctr">
              <a:buNone/>
            </a:pPr>
            <a:r>
              <a:rPr lang="en-US" sz="3600" b="1" dirty="0">
                <a:latin typeface="Chalkboard SE" panose="03050602040202020205" pitchFamily="66" charset="77"/>
              </a:rPr>
              <a:t>Farewells by Rotating Delegates</a:t>
            </a:r>
          </a:p>
          <a:p>
            <a:pPr marL="0" indent="0" algn="ctr">
              <a:buNone/>
            </a:pPr>
            <a:r>
              <a:rPr lang="en-US" sz="3600" b="1" dirty="0">
                <a:latin typeface="Chalkboard SE" panose="03050602040202020205" pitchFamily="66" charset="77"/>
              </a:rPr>
              <a:t>Closing Remarks – Linda </a:t>
            </a:r>
            <a:r>
              <a:rPr lang="en-US" sz="3600" b="1" dirty="0" err="1">
                <a:latin typeface="Chalkboard SE" panose="03050602040202020205" pitchFamily="66" charset="77"/>
              </a:rPr>
              <a:t>Chezem</a:t>
            </a:r>
            <a:r>
              <a:rPr lang="en-US" sz="3600" b="1" dirty="0">
                <a:latin typeface="Chalkboard SE" panose="03050602040202020205" pitchFamily="66" charset="77"/>
              </a:rPr>
              <a:t> GSB Chair</a:t>
            </a:r>
          </a:p>
          <a:p>
            <a:pPr marL="0" indent="0" algn="ctr">
              <a:buNone/>
            </a:pPr>
            <a:r>
              <a:rPr lang="en-US" sz="3600" b="1" dirty="0">
                <a:latin typeface="Chalkboard SE" panose="03050602040202020205" pitchFamily="66" charset="77"/>
              </a:rPr>
              <a:t>Closing with Serenity Prayer</a:t>
            </a:r>
          </a:p>
          <a:p>
            <a:pPr marL="0" indent="0" algn="ctr">
              <a:buNone/>
            </a:pPr>
            <a:r>
              <a:rPr lang="en-US" sz="3600" b="1" dirty="0">
                <a:latin typeface="Chalkboard SE" panose="03050602040202020205" pitchFamily="66" charset="77"/>
              </a:rPr>
              <a:t>In English, French, and Spanish</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4248878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6000" b="1" dirty="0">
                <a:latin typeface="Chalkboard SE" panose="03050602040202020205" pitchFamily="66" charset="77"/>
              </a:rPr>
              <a:t>Saturday April 30</a:t>
            </a:r>
            <a:r>
              <a:rPr lang="en-US" sz="6000" b="1" baseline="30000" dirty="0">
                <a:latin typeface="Chalkboard SE" panose="03050602040202020205" pitchFamily="66" charset="77"/>
              </a:rPr>
              <a:t>th</a:t>
            </a:r>
            <a:r>
              <a:rPr lang="en-US" sz="6000" b="1" dirty="0">
                <a:latin typeface="Chalkboard SE" panose="03050602040202020205" pitchFamily="66" charset="77"/>
              </a:rPr>
              <a:t>, 2022</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Closing Brunch</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Farewell Talks by Rotating Trustees (5)</a:t>
            </a:r>
          </a:p>
        </p:txBody>
      </p:sp>
    </p:spTree>
    <p:extLst>
      <p:ext uri="{BB962C8B-B14F-4D97-AF65-F5344CB8AC3E}">
        <p14:creationId xmlns:p14="http://schemas.microsoft.com/office/powerpoint/2010/main" val="3258244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6" name="Content Placeholder 5" descr="A sign on a wall&#10;&#10;Description automatically generated with medium confidence">
            <a:extLst>
              <a:ext uri="{FF2B5EF4-FFF2-40B4-BE49-F238E27FC236}">
                <a16:creationId xmlns:a16="http://schemas.microsoft.com/office/drawing/2014/main" id="{A519B1C1-3F31-EB0B-CAB0-9DD2BEF050F1}"/>
              </a:ext>
            </a:extLst>
          </p:cNvPr>
          <p:cNvPicPr>
            <a:picLocks noGrp="1" noChangeAspect="1"/>
          </p:cNvPicPr>
          <p:nvPr>
            <p:ph idx="1"/>
          </p:nvPr>
        </p:nvPicPr>
        <p:blipFill rotWithShape="1">
          <a:blip r:embed="rId2"/>
          <a:srcRect l="5806" t="24804" r="26933" b="13482"/>
          <a:stretch/>
        </p:blipFill>
        <p:spPr>
          <a:xfrm>
            <a:off x="614597" y="1633929"/>
            <a:ext cx="11092721" cy="4586990"/>
          </a:xfrm>
          <a:solidFill>
            <a:schemeClr val="bg1"/>
          </a:solidFill>
        </p:spPr>
      </p:pic>
    </p:spTree>
    <p:extLst>
      <p:ext uri="{BB962C8B-B14F-4D97-AF65-F5344CB8AC3E}">
        <p14:creationId xmlns:p14="http://schemas.microsoft.com/office/powerpoint/2010/main" val="1298203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9" name="Picture 8" descr="A picture containing text, indoor&#10;&#10;Description automatically generated">
            <a:extLst>
              <a:ext uri="{FF2B5EF4-FFF2-40B4-BE49-F238E27FC236}">
                <a16:creationId xmlns:a16="http://schemas.microsoft.com/office/drawing/2014/main" id="{0E3EE995-6042-5905-1BB6-27127FE33647}"/>
              </a:ext>
            </a:extLst>
          </p:cNvPr>
          <p:cNvPicPr>
            <a:picLocks noChangeAspect="1"/>
          </p:cNvPicPr>
          <p:nvPr/>
        </p:nvPicPr>
        <p:blipFill>
          <a:blip r:embed="rId2"/>
          <a:stretch>
            <a:fillRect/>
          </a:stretch>
        </p:blipFill>
        <p:spPr>
          <a:xfrm>
            <a:off x="7561362" y="1140956"/>
            <a:ext cx="4356100" cy="5374143"/>
          </a:xfrm>
          <a:prstGeom prst="rect">
            <a:avLst/>
          </a:prstGeom>
        </p:spPr>
      </p:pic>
      <p:pic>
        <p:nvPicPr>
          <p:cNvPr id="11" name="Picture 10" descr="A picture containing text, wall, indoor&#10;&#10;Description automatically generated">
            <a:extLst>
              <a:ext uri="{FF2B5EF4-FFF2-40B4-BE49-F238E27FC236}">
                <a16:creationId xmlns:a16="http://schemas.microsoft.com/office/drawing/2014/main" id="{EB10EBC1-E816-F12B-A87E-9FF9E34BBD56}"/>
              </a:ext>
            </a:extLst>
          </p:cNvPr>
          <p:cNvPicPr>
            <a:picLocks noChangeAspect="1"/>
          </p:cNvPicPr>
          <p:nvPr/>
        </p:nvPicPr>
        <p:blipFill>
          <a:blip r:embed="rId3"/>
          <a:stretch>
            <a:fillRect/>
          </a:stretch>
        </p:blipFill>
        <p:spPr>
          <a:xfrm>
            <a:off x="3921324" y="1140957"/>
            <a:ext cx="3365500" cy="5374142"/>
          </a:xfrm>
          <a:prstGeom prst="rect">
            <a:avLst/>
          </a:prstGeom>
        </p:spPr>
      </p:pic>
      <p:pic>
        <p:nvPicPr>
          <p:cNvPr id="13" name="Picture 12" descr="A bottle of water next to a computer&#10;&#10;Description automatically generated with medium confidence">
            <a:extLst>
              <a:ext uri="{FF2B5EF4-FFF2-40B4-BE49-F238E27FC236}">
                <a16:creationId xmlns:a16="http://schemas.microsoft.com/office/drawing/2014/main" id="{F0810787-621A-9A76-6D55-8AD489AB0D1D}"/>
              </a:ext>
            </a:extLst>
          </p:cNvPr>
          <p:cNvPicPr>
            <a:picLocks noChangeAspect="1"/>
          </p:cNvPicPr>
          <p:nvPr/>
        </p:nvPicPr>
        <p:blipFill>
          <a:blip r:embed="rId4"/>
          <a:stretch>
            <a:fillRect/>
          </a:stretch>
        </p:blipFill>
        <p:spPr>
          <a:xfrm>
            <a:off x="277912" y="1140957"/>
            <a:ext cx="3365500" cy="5374142"/>
          </a:xfrm>
          <a:prstGeom prst="rect">
            <a:avLst/>
          </a:prstGeom>
        </p:spPr>
      </p:pic>
    </p:spTree>
    <p:extLst>
      <p:ext uri="{BB962C8B-B14F-4D97-AF65-F5344CB8AC3E}">
        <p14:creationId xmlns:p14="http://schemas.microsoft.com/office/powerpoint/2010/main" val="935413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45" name="Picture 44" descr="A picture containing sky, outdoor, building, bridge&#10;&#10;Description automatically generated">
            <a:extLst>
              <a:ext uri="{FF2B5EF4-FFF2-40B4-BE49-F238E27FC236}">
                <a16:creationId xmlns:a16="http://schemas.microsoft.com/office/drawing/2014/main" id="{75B198E9-DC14-F8FD-2EDF-98975B0B43E1}"/>
              </a:ext>
            </a:extLst>
          </p:cNvPr>
          <p:cNvPicPr>
            <a:picLocks noChangeAspect="1"/>
          </p:cNvPicPr>
          <p:nvPr/>
        </p:nvPicPr>
        <p:blipFill>
          <a:blip r:embed="rId2"/>
          <a:stretch>
            <a:fillRect/>
          </a:stretch>
        </p:blipFill>
        <p:spPr>
          <a:xfrm>
            <a:off x="359229" y="1504951"/>
            <a:ext cx="11511642" cy="5173661"/>
          </a:xfrm>
          <a:prstGeom prst="rect">
            <a:avLst/>
          </a:prstGeom>
        </p:spPr>
      </p:pic>
    </p:spTree>
    <p:extLst>
      <p:ext uri="{BB962C8B-B14F-4D97-AF65-F5344CB8AC3E}">
        <p14:creationId xmlns:p14="http://schemas.microsoft.com/office/powerpoint/2010/main" val="228587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21" name="Picture 20" descr="A picture containing outdoor&#10;&#10;Description automatically generated">
            <a:extLst>
              <a:ext uri="{FF2B5EF4-FFF2-40B4-BE49-F238E27FC236}">
                <a16:creationId xmlns:a16="http://schemas.microsoft.com/office/drawing/2014/main" id="{082CAD6C-37F7-A07A-EAF9-BFE3F6D2468A}"/>
              </a:ext>
            </a:extLst>
          </p:cNvPr>
          <p:cNvPicPr>
            <a:picLocks noChangeAspect="1"/>
          </p:cNvPicPr>
          <p:nvPr/>
        </p:nvPicPr>
        <p:blipFill>
          <a:blip r:embed="rId2"/>
          <a:stretch>
            <a:fillRect/>
          </a:stretch>
        </p:blipFill>
        <p:spPr>
          <a:xfrm>
            <a:off x="244929" y="1504951"/>
            <a:ext cx="11658600" cy="5026478"/>
          </a:xfrm>
          <a:prstGeom prst="rect">
            <a:avLst/>
          </a:prstGeom>
        </p:spPr>
      </p:pic>
    </p:spTree>
    <p:extLst>
      <p:ext uri="{BB962C8B-B14F-4D97-AF65-F5344CB8AC3E}">
        <p14:creationId xmlns:p14="http://schemas.microsoft.com/office/powerpoint/2010/main" val="54641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23" name="Picture 22" descr="A group of people walking on a boardwalk with a large stone structure in the background&#10;&#10;Description automatically generated with low confidence">
            <a:extLst>
              <a:ext uri="{FF2B5EF4-FFF2-40B4-BE49-F238E27FC236}">
                <a16:creationId xmlns:a16="http://schemas.microsoft.com/office/drawing/2014/main" id="{BB97AB68-2747-BBE5-A3E1-771F189F3D0B}"/>
              </a:ext>
            </a:extLst>
          </p:cNvPr>
          <p:cNvPicPr>
            <a:picLocks noChangeAspect="1"/>
          </p:cNvPicPr>
          <p:nvPr/>
        </p:nvPicPr>
        <p:blipFill rotWithShape="1">
          <a:blip r:embed="rId2"/>
          <a:srcRect t="27913" r="-719"/>
          <a:stretch/>
        </p:blipFill>
        <p:spPr>
          <a:xfrm>
            <a:off x="212271" y="1273629"/>
            <a:ext cx="11707585" cy="5404983"/>
          </a:xfrm>
          <a:prstGeom prst="rect">
            <a:avLst/>
          </a:prstGeom>
        </p:spPr>
      </p:pic>
    </p:spTree>
    <p:extLst>
      <p:ext uri="{BB962C8B-B14F-4D97-AF65-F5344CB8AC3E}">
        <p14:creationId xmlns:p14="http://schemas.microsoft.com/office/powerpoint/2010/main" val="428638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25" name="Picture 24" descr="People walking on a bridge&#10;&#10;Description automatically generated">
            <a:extLst>
              <a:ext uri="{FF2B5EF4-FFF2-40B4-BE49-F238E27FC236}">
                <a16:creationId xmlns:a16="http://schemas.microsoft.com/office/drawing/2014/main" id="{F9697C00-B1C8-AE46-FE26-E18171C83D84}"/>
              </a:ext>
            </a:extLst>
          </p:cNvPr>
          <p:cNvPicPr>
            <a:picLocks noChangeAspect="1"/>
          </p:cNvPicPr>
          <p:nvPr/>
        </p:nvPicPr>
        <p:blipFill>
          <a:blip r:embed="rId2"/>
          <a:stretch>
            <a:fillRect/>
          </a:stretch>
        </p:blipFill>
        <p:spPr>
          <a:xfrm>
            <a:off x="3037113" y="1240971"/>
            <a:ext cx="5388429" cy="5437641"/>
          </a:xfrm>
          <a:prstGeom prst="rect">
            <a:avLst/>
          </a:prstGeom>
        </p:spPr>
      </p:pic>
      <p:pic>
        <p:nvPicPr>
          <p:cNvPr id="27" name="Picture 26" descr="A picture containing sky, outdoor, city&#10;&#10;Description automatically generated">
            <a:extLst>
              <a:ext uri="{FF2B5EF4-FFF2-40B4-BE49-F238E27FC236}">
                <a16:creationId xmlns:a16="http://schemas.microsoft.com/office/drawing/2014/main" id="{3C977CB6-0789-94D4-7BCC-50E823D4FF0E}"/>
              </a:ext>
            </a:extLst>
          </p:cNvPr>
          <p:cNvPicPr>
            <a:picLocks noChangeAspect="1"/>
          </p:cNvPicPr>
          <p:nvPr/>
        </p:nvPicPr>
        <p:blipFill>
          <a:blip r:embed="rId3"/>
          <a:stretch>
            <a:fillRect/>
          </a:stretch>
        </p:blipFill>
        <p:spPr>
          <a:xfrm>
            <a:off x="-6073949" y="538843"/>
            <a:ext cx="4261478" cy="6858000"/>
          </a:xfrm>
          <a:prstGeom prst="rect">
            <a:avLst/>
          </a:prstGeom>
        </p:spPr>
      </p:pic>
    </p:spTree>
    <p:extLst>
      <p:ext uri="{BB962C8B-B14F-4D97-AF65-F5344CB8AC3E}">
        <p14:creationId xmlns:p14="http://schemas.microsoft.com/office/powerpoint/2010/main" val="2344638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pic>
        <p:nvPicPr>
          <p:cNvPr id="4" name="Content Placeholder 3" descr="A picture containing sky, outdoor, city&#10;&#10;Description automatically generated">
            <a:extLst>
              <a:ext uri="{FF2B5EF4-FFF2-40B4-BE49-F238E27FC236}">
                <a16:creationId xmlns:a16="http://schemas.microsoft.com/office/drawing/2014/main" id="{06CFF988-2FC3-C99B-0DA9-7F8428A8A587}"/>
              </a:ext>
            </a:extLst>
          </p:cNvPr>
          <p:cNvPicPr>
            <a:picLocks noGrp="1" noChangeAspect="1"/>
          </p:cNvPicPr>
          <p:nvPr>
            <p:ph idx="1"/>
          </p:nvPr>
        </p:nvPicPr>
        <p:blipFill>
          <a:blip r:embed="rId2"/>
          <a:stretch>
            <a:fillRect/>
          </a:stretch>
        </p:blipFill>
        <p:spPr>
          <a:xfrm>
            <a:off x="261257" y="1504950"/>
            <a:ext cx="11723914" cy="5042807"/>
          </a:xfrm>
          <a:prstGeom prst="rect">
            <a:avLst/>
          </a:prstGeom>
        </p:spPr>
      </p:pic>
    </p:spTree>
    <p:extLst>
      <p:ext uri="{BB962C8B-B14F-4D97-AF65-F5344CB8AC3E}">
        <p14:creationId xmlns:p14="http://schemas.microsoft.com/office/powerpoint/2010/main" val="3244474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6600" b="1" dirty="0">
              <a:latin typeface="Chalkboard SE" panose="03050602040202020205" pitchFamily="66" charset="77"/>
            </a:endParaRPr>
          </a:p>
          <a:p>
            <a:pPr marL="0" indent="0" algn="ctr">
              <a:buNone/>
            </a:pPr>
            <a:r>
              <a:rPr lang="en-US" sz="6600" b="1" dirty="0">
                <a:latin typeface="Chalkboard SE" panose="03050602040202020205" pitchFamily="66" charset="77"/>
              </a:rPr>
              <a:t>Floor Actions and Committee Recommendations Resulting in Advisory Actions</a:t>
            </a:r>
          </a:p>
        </p:txBody>
      </p:sp>
    </p:spTree>
    <p:extLst>
      <p:ext uri="{BB962C8B-B14F-4D97-AF65-F5344CB8AC3E}">
        <p14:creationId xmlns:p14="http://schemas.microsoft.com/office/powerpoint/2010/main" val="61796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6000" b="1" dirty="0">
                <a:latin typeface="Chalkboard SE" panose="03050602040202020205" pitchFamily="66" charset="77"/>
              </a:rPr>
              <a:t>Saturday April 23, 2022</a:t>
            </a:r>
          </a:p>
          <a:p>
            <a:pPr marL="0" indent="0" algn="ctr">
              <a:buNone/>
            </a:pPr>
            <a:r>
              <a:rPr lang="en-US" sz="6000" b="1" dirty="0">
                <a:latin typeface="Chalkboard SE" panose="03050602040202020205" pitchFamily="66" charset="77"/>
              </a:rPr>
              <a:t>Preconference Day</a:t>
            </a:r>
          </a:p>
          <a:p>
            <a:pPr algn="ctr"/>
            <a:r>
              <a:rPr lang="en-US" sz="3600" b="1" dirty="0">
                <a:latin typeface="Chalkboard SE" panose="03050602040202020205" pitchFamily="66" charset="77"/>
              </a:rPr>
              <a:t>Hospitality for Conference Members &amp; Guests</a:t>
            </a:r>
          </a:p>
          <a:p>
            <a:pPr algn="ctr"/>
            <a:r>
              <a:rPr lang="en-US" sz="3600" b="1" dirty="0">
                <a:latin typeface="Chalkboard SE" panose="03050602040202020205" pitchFamily="66" charset="77"/>
              </a:rPr>
              <a:t>1728 Meeting (12x12x12) - Autonomy Refuse to be dominated</a:t>
            </a:r>
          </a:p>
          <a:p>
            <a:pPr algn="ctr"/>
            <a:r>
              <a:rPr lang="en-US" sz="3600" b="1" dirty="0">
                <a:latin typeface="Chalkboard SE" panose="03050602040202020205" pitchFamily="66" charset="77"/>
              </a:rPr>
              <a:t>Remote Communities – Unity cannot occur when exclusion is present</a:t>
            </a:r>
          </a:p>
          <a:p>
            <a:pPr algn="ctr"/>
            <a:r>
              <a:rPr lang="en-US" sz="3600" b="1" dirty="0">
                <a:latin typeface="Chalkboard SE" panose="03050602040202020205" pitchFamily="66" charset="77"/>
              </a:rPr>
              <a:t>”Delegates Only” Meeting - </a:t>
            </a:r>
          </a:p>
        </p:txBody>
      </p:sp>
    </p:spTree>
    <p:extLst>
      <p:ext uri="{BB962C8B-B14F-4D97-AF65-F5344CB8AC3E}">
        <p14:creationId xmlns:p14="http://schemas.microsoft.com/office/powerpoint/2010/main" val="321750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Floor Actions:</a:t>
            </a:r>
          </a:p>
          <a:p>
            <a:pPr marL="0" indent="0" algn="ctr">
              <a:buNone/>
            </a:pPr>
            <a:r>
              <a:rPr lang="en-US" sz="3600" b="1" dirty="0">
                <a:latin typeface="Chalkboard SE" panose="03050602040202020205" pitchFamily="66" charset="77"/>
              </a:rPr>
              <a:t>It was recommended that:</a:t>
            </a:r>
          </a:p>
          <a:p>
            <a:pPr marL="0" indent="0" algn="ctr">
              <a:buNone/>
            </a:pPr>
            <a:r>
              <a:rPr lang="en-US" sz="3600" b="1" dirty="0">
                <a:latin typeface="Chalkboard SE" panose="03050602040202020205" pitchFamily="66" charset="77"/>
              </a:rPr>
              <a:t>1.  The trustees’ Committee on Literature continue to make edits to the draft pamphlet “The Twelve Steps Illustrated” with a new draft or progress report to be brought back to the 2023 Conference Committee on Literature, keeping in mind: color, diverse expressions of spirituality and accessible interpretation of meaning in the illustrations.</a:t>
            </a:r>
          </a:p>
        </p:txBody>
      </p:sp>
      <p:sp>
        <p:nvSpPr>
          <p:cNvPr id="3" name="TextBox 2">
            <a:extLst>
              <a:ext uri="{FF2B5EF4-FFF2-40B4-BE49-F238E27FC236}">
                <a16:creationId xmlns:a16="http://schemas.microsoft.com/office/drawing/2014/main" id="{E4D87FEF-354F-49F3-8042-C8CEF066AB22}"/>
              </a:ext>
            </a:extLst>
          </p:cNvPr>
          <p:cNvSpPr txBox="1"/>
          <p:nvPr/>
        </p:nvSpPr>
        <p:spPr>
          <a:xfrm>
            <a:off x="5234940" y="6195060"/>
            <a:ext cx="2228850" cy="369332"/>
          </a:xfrm>
          <a:prstGeom prst="rect">
            <a:avLst/>
          </a:prstGeom>
          <a:noFill/>
        </p:spPr>
        <p:txBody>
          <a:bodyPr wrap="square" rtlCol="0">
            <a:spAutoFit/>
          </a:bodyPr>
          <a:lstStyle/>
          <a:p>
            <a:r>
              <a:rPr lang="en-US" dirty="0">
                <a:solidFill>
                  <a:srgbClr val="00B050"/>
                </a:solidFill>
              </a:rPr>
              <a:t>Passed</a:t>
            </a:r>
            <a:r>
              <a:rPr lang="en-US" dirty="0"/>
              <a:t> 108/11 SU 80 </a:t>
            </a:r>
          </a:p>
        </p:txBody>
      </p:sp>
    </p:spTree>
    <p:extLst>
      <p:ext uri="{BB962C8B-B14F-4D97-AF65-F5344CB8AC3E}">
        <p14:creationId xmlns:p14="http://schemas.microsoft.com/office/powerpoint/2010/main" val="25902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Floor Actions Continued:</a:t>
            </a:r>
          </a:p>
          <a:p>
            <a:pPr marL="0" indent="0" algn="ctr">
              <a:buNone/>
            </a:pPr>
            <a:r>
              <a:rPr lang="en-US" sz="3600" b="1" dirty="0">
                <a:latin typeface="Chalkboard SE" panose="03050602040202020205" pitchFamily="66" charset="77"/>
              </a:rPr>
              <a:t>2.  The 2022 Membership Survey questionnaire receive final editorial review by the trustees’ Public Information Committee after consulting with our professional survey methodologist, to address concerns raised by the 72</a:t>
            </a:r>
            <a:r>
              <a:rPr lang="en-US" sz="3600" b="1" baseline="30000" dirty="0">
                <a:latin typeface="Chalkboard SE" panose="03050602040202020205" pitchFamily="66" charset="77"/>
              </a:rPr>
              <a:t>nd</a:t>
            </a:r>
            <a:r>
              <a:rPr lang="en-US" sz="3600" b="1" dirty="0">
                <a:latin typeface="Chalkboard SE" panose="03050602040202020205" pitchFamily="66" charset="77"/>
              </a:rPr>
              <a:t> General Service Conference related to the survey questions about Racial and Ethnic Background and Employment Status.</a:t>
            </a:r>
          </a:p>
        </p:txBody>
      </p:sp>
      <p:sp>
        <p:nvSpPr>
          <p:cNvPr id="3" name="TextBox 2">
            <a:extLst>
              <a:ext uri="{FF2B5EF4-FFF2-40B4-BE49-F238E27FC236}">
                <a16:creationId xmlns:a16="http://schemas.microsoft.com/office/drawing/2014/main" id="{1F3F6DC5-27E2-FED8-3D57-D9827BA3F1E0}"/>
              </a:ext>
            </a:extLst>
          </p:cNvPr>
          <p:cNvSpPr txBox="1"/>
          <p:nvPr/>
        </p:nvSpPr>
        <p:spPr>
          <a:xfrm>
            <a:off x="5623560" y="6092190"/>
            <a:ext cx="2260427" cy="369332"/>
          </a:xfrm>
          <a:prstGeom prst="rect">
            <a:avLst/>
          </a:prstGeom>
          <a:noFill/>
        </p:spPr>
        <p:txBody>
          <a:bodyPr wrap="none" rtlCol="0">
            <a:spAutoFit/>
          </a:bodyPr>
          <a:lstStyle/>
          <a:p>
            <a:r>
              <a:rPr lang="en-US" dirty="0">
                <a:solidFill>
                  <a:srgbClr val="00B050"/>
                </a:solidFill>
              </a:rPr>
              <a:t>Passed: </a:t>
            </a:r>
            <a:r>
              <a:rPr lang="en-US" dirty="0"/>
              <a:t>107/9 SU: 77  </a:t>
            </a:r>
          </a:p>
        </p:txBody>
      </p:sp>
    </p:spTree>
    <p:extLst>
      <p:ext uri="{BB962C8B-B14F-4D97-AF65-F5344CB8AC3E}">
        <p14:creationId xmlns:p14="http://schemas.microsoft.com/office/powerpoint/2010/main" val="630799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Committee Recommendations:</a:t>
            </a:r>
          </a:p>
          <a:p>
            <a:pPr marL="0" indent="0" algn="ctr">
              <a:buNone/>
            </a:pPr>
            <a:r>
              <a:rPr lang="en-US" sz="4000" b="1" dirty="0">
                <a:latin typeface="Chalkboard SE" panose="03050602040202020205" pitchFamily="66" charset="77"/>
              </a:rPr>
              <a:t>Agenda:</a:t>
            </a:r>
          </a:p>
          <a:p>
            <a:pPr marL="0" indent="0" algn="ctr">
              <a:buNone/>
            </a:pPr>
            <a:r>
              <a:rPr lang="en-US" sz="3600" b="1" dirty="0">
                <a:latin typeface="Chalkboard SE" panose="03050602040202020205" pitchFamily="66" charset="77"/>
              </a:rPr>
              <a:t>It was recommended that:</a:t>
            </a:r>
          </a:p>
          <a:p>
            <a:pPr marL="0" indent="0" algn="ctr">
              <a:buNone/>
            </a:pPr>
            <a:endParaRPr lang="en-US" sz="3600" b="1" dirty="0">
              <a:latin typeface="Chalkboard SE" panose="03050602040202020205" pitchFamily="66" charset="77"/>
            </a:endParaRPr>
          </a:p>
          <a:p>
            <a:pPr marL="0" indent="0" algn="ctr">
              <a:buNone/>
            </a:pPr>
            <a:r>
              <a:rPr lang="en-US" sz="4000" b="1" dirty="0">
                <a:latin typeface="Chalkboard SE" panose="03050602040202020205" pitchFamily="66" charset="77"/>
              </a:rPr>
              <a:t>3. The theme for the 2023 General Service Conference be: </a:t>
            </a:r>
          </a:p>
          <a:p>
            <a:pPr marL="0" indent="0" algn="ctr">
              <a:buNone/>
            </a:pPr>
            <a:r>
              <a:rPr lang="en-US" sz="4000" b="1" dirty="0">
                <a:latin typeface="Chalkboard SE" panose="03050602040202020205" pitchFamily="66" charset="77"/>
              </a:rPr>
              <a:t> “A.A.’s Three Legacies-Our Common Solution”</a:t>
            </a:r>
          </a:p>
        </p:txBody>
      </p:sp>
      <p:sp>
        <p:nvSpPr>
          <p:cNvPr id="3" name="TextBox 2">
            <a:extLst>
              <a:ext uri="{FF2B5EF4-FFF2-40B4-BE49-F238E27FC236}">
                <a16:creationId xmlns:a16="http://schemas.microsoft.com/office/drawing/2014/main" id="{B72A29F1-3BE4-D730-5BAE-23C1F91AC0DF}"/>
              </a:ext>
            </a:extLst>
          </p:cNvPr>
          <p:cNvSpPr txBox="1"/>
          <p:nvPr/>
        </p:nvSpPr>
        <p:spPr>
          <a:xfrm>
            <a:off x="5280660" y="5897880"/>
            <a:ext cx="2746136" cy="369332"/>
          </a:xfrm>
          <a:prstGeom prst="rect">
            <a:avLst/>
          </a:prstGeom>
          <a:noFill/>
        </p:spPr>
        <p:txBody>
          <a:bodyPr wrap="none" rtlCol="0">
            <a:spAutoFit/>
          </a:bodyPr>
          <a:lstStyle/>
          <a:p>
            <a:r>
              <a:rPr lang="en-US" dirty="0">
                <a:solidFill>
                  <a:srgbClr val="00B050"/>
                </a:solidFill>
              </a:rPr>
              <a:t>Passed: </a:t>
            </a:r>
            <a:r>
              <a:rPr lang="en-US" dirty="0"/>
              <a:t>129/0 Unanimous </a:t>
            </a:r>
          </a:p>
        </p:txBody>
      </p:sp>
    </p:spTree>
    <p:extLst>
      <p:ext uri="{BB962C8B-B14F-4D97-AF65-F5344CB8AC3E}">
        <p14:creationId xmlns:p14="http://schemas.microsoft.com/office/powerpoint/2010/main" val="4102757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338944"/>
            <a:ext cx="11658600" cy="5339668"/>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Agenda Continued:</a:t>
            </a:r>
          </a:p>
          <a:p>
            <a:pPr marL="0" indent="0" algn="ctr">
              <a:buNone/>
            </a:pPr>
            <a:r>
              <a:rPr lang="en-US" sz="3600" b="1" dirty="0">
                <a:latin typeface="Chalkboard SE" panose="03050602040202020205" pitchFamily="66" charset="77"/>
              </a:rPr>
              <a:t>4. The presentation theme and topics for the 2023 GSC be:</a:t>
            </a:r>
          </a:p>
          <a:p>
            <a:pPr marL="0" indent="0" algn="ctr">
              <a:buNone/>
            </a:pPr>
            <a:r>
              <a:rPr lang="en-US" sz="3600" b="1" dirty="0">
                <a:latin typeface="Chalkboard SE" panose="03050602040202020205" pitchFamily="66" charset="77"/>
              </a:rPr>
              <a:t>Presentation Theme: </a:t>
            </a:r>
          </a:p>
          <a:p>
            <a:pPr marL="0" indent="0" algn="ctr">
              <a:buNone/>
            </a:pPr>
            <a:r>
              <a:rPr lang="en-US" sz="3600" b="1" dirty="0">
                <a:latin typeface="Chalkboard SE" panose="03050602040202020205" pitchFamily="66" charset="77"/>
              </a:rPr>
              <a:t>“General Service–Our Mighty Purpose and Rhythm”</a:t>
            </a:r>
          </a:p>
          <a:p>
            <a:pPr marL="0" indent="0" algn="ctr">
              <a:buNone/>
            </a:pPr>
            <a:r>
              <a:rPr lang="en-US" sz="3600" b="1" dirty="0">
                <a:latin typeface="Chalkboard SE" panose="03050602040202020205" pitchFamily="66" charset="77"/>
              </a:rPr>
              <a:t>Presentation Topics:</a:t>
            </a:r>
          </a:p>
          <a:p>
            <a:pPr marL="742950" indent="-742950" algn="ctr">
              <a:buAutoNum type="arabicPeriod"/>
            </a:pPr>
            <a:r>
              <a:rPr lang="en-US" sz="3600" b="1" dirty="0">
                <a:latin typeface="Chalkboard SE" panose="03050602040202020205" pitchFamily="66" charset="77"/>
              </a:rPr>
              <a:t>”Our Common Perils and Common Solution”</a:t>
            </a:r>
          </a:p>
          <a:p>
            <a:pPr marL="742950" indent="-742950" algn="ctr">
              <a:buAutoNum type="arabicPeriod"/>
            </a:pPr>
            <a:r>
              <a:rPr lang="en-US" sz="3600" b="1" dirty="0">
                <a:latin typeface="Chalkboard SE" panose="03050602040202020205" pitchFamily="66" charset="77"/>
              </a:rPr>
              <a:t>“Using A.A.’s Literature in Carrying the Message”</a:t>
            </a:r>
          </a:p>
          <a:p>
            <a:pPr marL="742950" indent="-742950" algn="ctr">
              <a:buAutoNum type="arabicPeriod"/>
            </a:pPr>
            <a:r>
              <a:rPr lang="en-US" sz="3600" b="1" dirty="0">
                <a:latin typeface="Chalkboard SE" panose="03050602040202020205" pitchFamily="66" charset="77"/>
              </a:rPr>
              <a:t>“Fostering a Thriving Three Legacy Culture”</a:t>
            </a:r>
          </a:p>
          <a:p>
            <a:pPr marL="742950" indent="-742950" algn="ctr">
              <a:buAutoNum type="arabicPeriod"/>
            </a:pPr>
            <a:endParaRPr lang="en-US" sz="3600" b="1" dirty="0">
              <a:latin typeface="Chalkboard SE" panose="03050602040202020205" pitchFamily="66" charset="77"/>
            </a:endParaRPr>
          </a:p>
        </p:txBody>
      </p:sp>
      <p:sp>
        <p:nvSpPr>
          <p:cNvPr id="3" name="TextBox 2">
            <a:extLst>
              <a:ext uri="{FF2B5EF4-FFF2-40B4-BE49-F238E27FC236}">
                <a16:creationId xmlns:a16="http://schemas.microsoft.com/office/drawing/2014/main" id="{94827B08-405C-E6AE-0D33-DAE7C00D536B}"/>
              </a:ext>
            </a:extLst>
          </p:cNvPr>
          <p:cNvSpPr txBox="1"/>
          <p:nvPr/>
        </p:nvSpPr>
        <p:spPr>
          <a:xfrm>
            <a:off x="5474970" y="6183630"/>
            <a:ext cx="2154629" cy="369332"/>
          </a:xfrm>
          <a:prstGeom prst="rect">
            <a:avLst/>
          </a:prstGeom>
          <a:noFill/>
        </p:spPr>
        <p:txBody>
          <a:bodyPr wrap="none" rtlCol="0">
            <a:spAutoFit/>
          </a:bodyPr>
          <a:lstStyle/>
          <a:p>
            <a:r>
              <a:rPr lang="en-US" dirty="0">
                <a:solidFill>
                  <a:srgbClr val="00B050"/>
                </a:solidFill>
              </a:rPr>
              <a:t>Passed: </a:t>
            </a:r>
            <a:r>
              <a:rPr lang="en-US" dirty="0"/>
              <a:t>122/3 SU: 83</a:t>
            </a:r>
          </a:p>
        </p:txBody>
      </p:sp>
    </p:spTree>
    <p:extLst>
      <p:ext uri="{BB962C8B-B14F-4D97-AF65-F5344CB8AC3E}">
        <p14:creationId xmlns:p14="http://schemas.microsoft.com/office/powerpoint/2010/main" val="1973992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60020" y="1287780"/>
            <a:ext cx="11658600" cy="5390832"/>
          </a:xfrm>
          <a:solidFill>
            <a:schemeClr val="bg1"/>
          </a:solidFill>
        </p:spPr>
        <p:txBody>
          <a:bodyPr>
            <a:normAutofit fontScale="92500" lnSpcReduction="10000"/>
          </a:bodyPr>
          <a:lstStyle/>
          <a:p>
            <a:pPr marL="0" indent="0" algn="ctr">
              <a:buNone/>
            </a:pPr>
            <a:r>
              <a:rPr lang="en-US" sz="3600" b="1" dirty="0">
                <a:latin typeface="Chalkboard SE" panose="03050602040202020205" pitchFamily="66" charset="77"/>
              </a:rPr>
              <a:t>Agenda Continued:</a:t>
            </a:r>
          </a:p>
          <a:p>
            <a:pPr marL="0" indent="0" algn="ctr">
              <a:buNone/>
            </a:pPr>
            <a:r>
              <a:rPr lang="en-US" sz="3600" b="1" dirty="0">
                <a:latin typeface="Chalkboard SE" panose="03050602040202020205" pitchFamily="66" charset="77"/>
              </a:rPr>
              <a:t>5.  The workshop topic for the 2023 General Service Conference be:</a:t>
            </a:r>
          </a:p>
          <a:p>
            <a:pPr marL="0" indent="0" algn="ctr">
              <a:buNone/>
            </a:pPr>
            <a:r>
              <a:rPr lang="en-US" sz="3600" b="1" dirty="0">
                <a:latin typeface="Chalkboard SE" panose="03050602040202020205" pitchFamily="66" charset="77"/>
              </a:rPr>
              <a:t>“Practicing Our Twelve Traditions Across All Group Settings”</a:t>
            </a:r>
          </a:p>
          <a:p>
            <a:pPr marL="0" indent="0" algn="ctr">
              <a:buNone/>
            </a:pPr>
            <a:r>
              <a:rPr lang="en-US" sz="3600" b="1" dirty="0">
                <a:latin typeface="Chalkboard SE" panose="03050602040202020205" pitchFamily="66" charset="77"/>
              </a:rPr>
              <a:t>6.  The General Service Board develop a status report on the progress and outcomes from the 2013-15 Conference inventory and include a draft plan for another Conference inventory with considerations of its value, timeline and approach to be brought back to the 2023 Conference Committee on Agenda. </a:t>
            </a:r>
          </a:p>
        </p:txBody>
      </p:sp>
      <p:sp>
        <p:nvSpPr>
          <p:cNvPr id="3" name="TextBox 2">
            <a:extLst>
              <a:ext uri="{FF2B5EF4-FFF2-40B4-BE49-F238E27FC236}">
                <a16:creationId xmlns:a16="http://schemas.microsoft.com/office/drawing/2014/main" id="{1D94B9DC-96C0-7059-07F4-04706D75D935}"/>
              </a:ext>
            </a:extLst>
          </p:cNvPr>
          <p:cNvSpPr txBox="1"/>
          <p:nvPr/>
        </p:nvSpPr>
        <p:spPr>
          <a:xfrm>
            <a:off x="7520940" y="3429000"/>
            <a:ext cx="2101729" cy="369332"/>
          </a:xfrm>
          <a:prstGeom prst="rect">
            <a:avLst/>
          </a:prstGeom>
          <a:noFill/>
        </p:spPr>
        <p:txBody>
          <a:bodyPr wrap="none" rtlCol="0">
            <a:spAutoFit/>
          </a:bodyPr>
          <a:lstStyle/>
          <a:p>
            <a:r>
              <a:rPr lang="en-US" dirty="0">
                <a:solidFill>
                  <a:srgbClr val="00B050"/>
                </a:solidFill>
              </a:rPr>
              <a:t>Passed: </a:t>
            </a:r>
            <a:r>
              <a:rPr lang="en-US" dirty="0"/>
              <a:t>125/1 SU:85</a:t>
            </a:r>
          </a:p>
        </p:txBody>
      </p:sp>
      <p:sp>
        <p:nvSpPr>
          <p:cNvPr id="4" name="TextBox 3">
            <a:extLst>
              <a:ext uri="{FF2B5EF4-FFF2-40B4-BE49-F238E27FC236}">
                <a16:creationId xmlns:a16="http://schemas.microsoft.com/office/drawing/2014/main" id="{4EF6C32F-AFB8-158A-7E94-50BA0D4CB1B4}"/>
              </a:ext>
            </a:extLst>
          </p:cNvPr>
          <p:cNvSpPr txBox="1"/>
          <p:nvPr/>
        </p:nvSpPr>
        <p:spPr>
          <a:xfrm>
            <a:off x="5394960" y="6126480"/>
            <a:ext cx="2271648" cy="369332"/>
          </a:xfrm>
          <a:prstGeom prst="rect">
            <a:avLst/>
          </a:prstGeom>
          <a:noFill/>
        </p:spPr>
        <p:txBody>
          <a:bodyPr wrap="none" rtlCol="0">
            <a:spAutoFit/>
          </a:bodyPr>
          <a:lstStyle/>
          <a:p>
            <a:r>
              <a:rPr lang="en-US" dirty="0">
                <a:solidFill>
                  <a:srgbClr val="00B050"/>
                </a:solidFill>
              </a:rPr>
              <a:t>Passed: </a:t>
            </a:r>
            <a:r>
              <a:rPr lang="en-US" dirty="0"/>
              <a:t>120/11 SU: 88</a:t>
            </a:r>
          </a:p>
        </p:txBody>
      </p:sp>
    </p:spTree>
    <p:extLst>
      <p:ext uri="{BB962C8B-B14F-4D97-AF65-F5344CB8AC3E}">
        <p14:creationId xmlns:p14="http://schemas.microsoft.com/office/powerpoint/2010/main" val="391190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Archives: No Recommendations</a:t>
            </a:r>
          </a:p>
          <a:p>
            <a:pPr marL="0" indent="0" algn="ctr">
              <a:buNone/>
            </a:pPr>
            <a:r>
              <a:rPr lang="en-US" sz="3600" b="1" dirty="0">
                <a:latin typeface="Chalkboard SE" panose="03050602040202020205" pitchFamily="66" charset="77"/>
              </a:rPr>
              <a:t>Cooperation with the Professional Community:</a:t>
            </a:r>
          </a:p>
          <a:p>
            <a:pPr marL="0" indent="0" algn="ctr">
              <a:buNone/>
            </a:pPr>
            <a:r>
              <a:rPr lang="en-US" sz="3600" b="1" dirty="0">
                <a:latin typeface="Chalkboard SE" panose="03050602040202020205" pitchFamily="66" charset="77"/>
              </a:rPr>
              <a:t>No Recommendations</a:t>
            </a:r>
          </a:p>
          <a:p>
            <a:pPr marL="0" indent="0" algn="ctr">
              <a:buNone/>
            </a:pPr>
            <a:r>
              <a:rPr lang="en-US" sz="3600" b="1" dirty="0">
                <a:latin typeface="Chalkboard SE" panose="03050602040202020205" pitchFamily="66" charset="77"/>
              </a:rPr>
              <a:t>Corrections: No Recommendations</a:t>
            </a:r>
          </a:p>
          <a:p>
            <a:pPr marL="0" indent="0" algn="ctr">
              <a:buNone/>
            </a:pPr>
            <a:r>
              <a:rPr lang="en-US" sz="3600" b="1" dirty="0">
                <a:latin typeface="Chalkboard SE" panose="03050602040202020205" pitchFamily="66" charset="77"/>
              </a:rPr>
              <a:t>Finance: No Recommendations</a:t>
            </a:r>
          </a:p>
          <a:p>
            <a:pPr marL="0" indent="0" algn="ctr">
              <a:buNone/>
            </a:pPr>
            <a:r>
              <a:rPr lang="en-US" sz="3600" b="1" dirty="0">
                <a:latin typeface="Chalkboard SE" panose="03050602040202020205" pitchFamily="66" charset="77"/>
              </a:rPr>
              <a:t>Grapevine and La Vina: No Recommendations</a:t>
            </a:r>
          </a:p>
          <a:p>
            <a:pPr marL="0" indent="0" algn="ctr">
              <a:buNone/>
            </a:pPr>
            <a:r>
              <a:rPr lang="en-US" sz="3600" b="1" dirty="0">
                <a:latin typeface="Chalkboard SE" panose="03050602040202020205" pitchFamily="66" charset="77"/>
              </a:rPr>
              <a:t>International Conventions/Regional Forums:</a:t>
            </a:r>
          </a:p>
          <a:p>
            <a:pPr marL="0" indent="0" algn="ctr">
              <a:buNone/>
            </a:pPr>
            <a:r>
              <a:rPr lang="en-US" sz="3600" b="1" dirty="0">
                <a:latin typeface="Chalkboard SE" panose="03050602040202020205" pitchFamily="66" charset="77"/>
              </a:rPr>
              <a:t>No Recommendations</a:t>
            </a:r>
          </a:p>
        </p:txBody>
      </p:sp>
    </p:spTree>
    <p:extLst>
      <p:ext uri="{BB962C8B-B14F-4D97-AF65-F5344CB8AC3E}">
        <p14:creationId xmlns:p14="http://schemas.microsoft.com/office/powerpoint/2010/main" val="1685141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sz="3600" b="1" dirty="0">
                <a:latin typeface="Chalkboard SE" panose="03050602040202020205" pitchFamily="66" charset="77"/>
              </a:rPr>
              <a:t>Literature: It was recommended that:</a:t>
            </a:r>
          </a:p>
          <a:p>
            <a:pPr marL="742950" indent="-742950" algn="ctr">
              <a:buAutoNum type="arabicPeriod" startAt="7"/>
            </a:pPr>
            <a:r>
              <a:rPr lang="en-US" sz="3600" b="1" dirty="0">
                <a:latin typeface="Chalkboard SE" panose="03050602040202020205" pitchFamily="66" charset="77"/>
              </a:rPr>
              <a:t>The pamphlet “Questions and Answers on Sponsorship” be revised to add the following text regarding safety in A.A.:</a:t>
            </a:r>
          </a:p>
          <a:p>
            <a:pPr marL="742950" indent="-742950" algn="ctr">
              <a:buAutoNum type="arabicPeriod"/>
            </a:pPr>
            <a:r>
              <a:rPr lang="en-US" sz="3600" b="1" dirty="0">
                <a:latin typeface="Chalkboard SE" panose="03050602040202020205" pitchFamily="66" charset="77"/>
              </a:rPr>
              <a:t>In the section “For the person wanting to be a sponsor” (p 14) under the heading “What does a sponsor do and not do?”:</a:t>
            </a:r>
          </a:p>
          <a:p>
            <a:pPr marL="0" indent="0" algn="ctr">
              <a:buNone/>
            </a:pPr>
            <a:r>
              <a:rPr lang="en-US" sz="3600" b="1" dirty="0">
                <a:latin typeface="Chalkboard SE" panose="03050602040202020205" pitchFamily="66" charset="77"/>
              </a:rPr>
              <a:t>Stresses the importance of A.A. being a safe place for all members and encourages members to become familiar with service material available from </a:t>
            </a:r>
          </a:p>
          <a:p>
            <a:pPr marL="0" indent="0" algn="ctr">
              <a:buNone/>
            </a:pPr>
            <a:r>
              <a:rPr lang="en-US" sz="3600" b="1" dirty="0">
                <a:latin typeface="Chalkboard SE" panose="03050602040202020205" pitchFamily="66" charset="77"/>
              </a:rPr>
              <a:t>General Service Office such as “Safety in A.A.-Our Common Welfare.”</a:t>
            </a:r>
          </a:p>
        </p:txBody>
      </p:sp>
    </p:spTree>
    <p:extLst>
      <p:ext uri="{BB962C8B-B14F-4D97-AF65-F5344CB8AC3E}">
        <p14:creationId xmlns:p14="http://schemas.microsoft.com/office/powerpoint/2010/main" val="60826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000" b="1" dirty="0">
                <a:latin typeface="Chalkboard SE" panose="03050602040202020205" pitchFamily="66" charset="77"/>
              </a:rPr>
              <a:t>Literature Continued:</a:t>
            </a:r>
          </a:p>
          <a:p>
            <a:pPr marL="742950" indent="-742950" algn="ctr">
              <a:buAutoNum type="arabicPeriod" startAt="2"/>
            </a:pPr>
            <a:r>
              <a:rPr lang="en-US" sz="3000" b="1" dirty="0">
                <a:latin typeface="Chalkboard SE" panose="03050602040202020205" pitchFamily="66" charset="77"/>
              </a:rPr>
              <a:t>In the section “for groups planning sponsorship activity” (p23), under the heading, “How does sponsorship help a group?” add a fourth paragraph:</a:t>
            </a:r>
          </a:p>
          <a:p>
            <a:pPr marL="0" indent="0" algn="ctr">
              <a:buNone/>
            </a:pPr>
            <a:r>
              <a:rPr lang="en-US" sz="3000" b="1" dirty="0">
                <a:latin typeface="Chalkboard SE" panose="03050602040202020205" pitchFamily="66" charset="77"/>
              </a:rPr>
              <a:t>Sponsorship can also help a group to create a welcoming and secure environment. Safety is an issue affecting all members and it is important for groups to remain accessible to all who are seeking recovery.  Sponsorship can help keep the group focused on the common welfare.</a:t>
            </a:r>
          </a:p>
        </p:txBody>
      </p:sp>
      <p:sp>
        <p:nvSpPr>
          <p:cNvPr id="4" name="TextBox 3">
            <a:extLst>
              <a:ext uri="{FF2B5EF4-FFF2-40B4-BE49-F238E27FC236}">
                <a16:creationId xmlns:a16="http://schemas.microsoft.com/office/drawing/2014/main" id="{2784799F-7447-6452-80CE-598FB509EC00}"/>
              </a:ext>
            </a:extLst>
          </p:cNvPr>
          <p:cNvSpPr txBox="1"/>
          <p:nvPr/>
        </p:nvSpPr>
        <p:spPr>
          <a:xfrm>
            <a:off x="1562100" y="6096000"/>
            <a:ext cx="7745069" cy="369332"/>
          </a:xfrm>
          <a:prstGeom prst="rect">
            <a:avLst/>
          </a:prstGeom>
          <a:noFill/>
        </p:spPr>
        <p:txBody>
          <a:bodyPr wrap="none" rtlCol="0">
            <a:spAutoFit/>
          </a:bodyPr>
          <a:lstStyle/>
          <a:p>
            <a:r>
              <a:rPr lang="en-US" dirty="0">
                <a:solidFill>
                  <a:srgbClr val="00B050"/>
                </a:solidFill>
              </a:rPr>
              <a:t>Passed</a:t>
            </a:r>
            <a:r>
              <a:rPr lang="en-US" dirty="0"/>
              <a:t> – </a:t>
            </a:r>
            <a:r>
              <a:rPr lang="en-US" dirty="0">
                <a:solidFill>
                  <a:srgbClr val="00B050"/>
                </a:solidFill>
              </a:rPr>
              <a:t>Reconsider</a:t>
            </a:r>
            <a:r>
              <a:rPr lang="en-US" dirty="0"/>
              <a:t> - </a:t>
            </a:r>
            <a:r>
              <a:rPr lang="en-US" dirty="0">
                <a:solidFill>
                  <a:srgbClr val="FF0000"/>
                </a:solidFill>
              </a:rPr>
              <a:t>Amended</a:t>
            </a:r>
            <a:r>
              <a:rPr lang="en-US" dirty="0"/>
              <a:t> – </a:t>
            </a:r>
            <a:r>
              <a:rPr lang="en-US" dirty="0">
                <a:solidFill>
                  <a:srgbClr val="FF0000"/>
                </a:solidFill>
              </a:rPr>
              <a:t>Recommit</a:t>
            </a:r>
            <a:r>
              <a:rPr lang="en-US" dirty="0"/>
              <a:t> – </a:t>
            </a:r>
            <a:r>
              <a:rPr lang="en-US" dirty="0">
                <a:solidFill>
                  <a:srgbClr val="FF0000"/>
                </a:solidFill>
              </a:rPr>
              <a:t>Amended</a:t>
            </a:r>
            <a:r>
              <a:rPr lang="en-US" dirty="0"/>
              <a:t> - </a:t>
            </a:r>
            <a:r>
              <a:rPr lang="en-US" dirty="0">
                <a:solidFill>
                  <a:srgbClr val="00B050"/>
                </a:solidFill>
              </a:rPr>
              <a:t>Passed</a:t>
            </a:r>
            <a:r>
              <a:rPr lang="en-US" dirty="0"/>
              <a:t>: 101/28 SU: 86</a:t>
            </a:r>
          </a:p>
        </p:txBody>
      </p:sp>
    </p:spTree>
    <p:extLst>
      <p:ext uri="{BB962C8B-B14F-4D97-AF65-F5344CB8AC3E}">
        <p14:creationId xmlns:p14="http://schemas.microsoft.com/office/powerpoint/2010/main" val="3139870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latin typeface="Chalkboard SE" panose="03050602040202020205" pitchFamily="66" charset="77"/>
              </a:rPr>
              <a:t>Literature Continued:</a:t>
            </a:r>
          </a:p>
          <a:p>
            <a:pPr marL="742950" indent="-742950" algn="ctr">
              <a:buAutoNum type="arabicPeriod" startAt="8"/>
            </a:pPr>
            <a:r>
              <a:rPr lang="en-US" sz="3200" b="1" dirty="0">
                <a:latin typeface="Chalkboard SE" panose="03050602040202020205" pitchFamily="66" charset="77"/>
              </a:rPr>
              <a:t>The booklet LIVING SOBER be revised to add the following paragraph regarding safety and A.A. in chapter 29 page 76:</a:t>
            </a:r>
          </a:p>
          <a:p>
            <a:pPr marL="0" indent="0" algn="ctr">
              <a:buNone/>
            </a:pPr>
            <a:r>
              <a:rPr lang="en-US" sz="3200" b="1" dirty="0">
                <a:latin typeface="Chalkboard SE" panose="03050602040202020205" pitchFamily="66" charset="77"/>
              </a:rPr>
              <a:t>“Of course, A.A. is a reflection of the larger society around us and problems found in the outside world can also make their way into the rooms of A.A. But by keeping the focus on our common welfare and primary purpose, groups can help provide a safe and secure environment for all their members.”</a:t>
            </a:r>
          </a:p>
          <a:p>
            <a:pPr marL="0" indent="0" algn="ctr">
              <a:buNone/>
            </a:pPr>
            <a:endParaRPr lang="en-US" sz="3200" b="1" dirty="0">
              <a:latin typeface="Chalkboard SE" panose="03050602040202020205" pitchFamily="66" charset="77"/>
            </a:endParaRPr>
          </a:p>
        </p:txBody>
      </p:sp>
      <p:sp>
        <p:nvSpPr>
          <p:cNvPr id="3" name="TextBox 2">
            <a:extLst>
              <a:ext uri="{FF2B5EF4-FFF2-40B4-BE49-F238E27FC236}">
                <a16:creationId xmlns:a16="http://schemas.microsoft.com/office/drawing/2014/main" id="{2756060C-0BC1-2F4B-8BBF-108C53B25185}"/>
              </a:ext>
            </a:extLst>
          </p:cNvPr>
          <p:cNvSpPr txBox="1"/>
          <p:nvPr/>
        </p:nvSpPr>
        <p:spPr>
          <a:xfrm>
            <a:off x="6337300" y="6124614"/>
            <a:ext cx="2154629" cy="369332"/>
          </a:xfrm>
          <a:prstGeom prst="rect">
            <a:avLst/>
          </a:prstGeom>
          <a:noFill/>
        </p:spPr>
        <p:txBody>
          <a:bodyPr wrap="none" rtlCol="0">
            <a:spAutoFit/>
          </a:bodyPr>
          <a:lstStyle/>
          <a:p>
            <a:r>
              <a:rPr lang="en-US" dirty="0">
                <a:solidFill>
                  <a:srgbClr val="00B050"/>
                </a:solidFill>
              </a:rPr>
              <a:t>Passed</a:t>
            </a:r>
            <a:r>
              <a:rPr lang="en-US" dirty="0"/>
              <a:t>: 114/6 SU: 80</a:t>
            </a:r>
          </a:p>
        </p:txBody>
      </p:sp>
    </p:spTree>
    <p:extLst>
      <p:ext uri="{BB962C8B-B14F-4D97-AF65-F5344CB8AC3E}">
        <p14:creationId xmlns:p14="http://schemas.microsoft.com/office/powerpoint/2010/main" val="87209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Literature Continued:</a:t>
            </a:r>
          </a:p>
          <a:p>
            <a:pPr marL="0" indent="0" algn="ctr">
              <a:buNone/>
            </a:pPr>
            <a:r>
              <a:rPr lang="en-US" sz="3600" b="1" dirty="0">
                <a:latin typeface="Chalkboard SE" panose="03050602040202020205" pitchFamily="66" charset="77"/>
              </a:rPr>
              <a:t>9.  The video animation of the pamphlet “The Twelve Concepts Illustrated” (currently published by the General Service Board of A.A. Great Britain) be adapted and produced by the Publishing Department.  The committee requested a progress report or rough cut be brought back to the 2023 Conference Committee on Literature</a:t>
            </a:r>
          </a:p>
        </p:txBody>
      </p:sp>
      <p:sp>
        <p:nvSpPr>
          <p:cNvPr id="3" name="TextBox 2">
            <a:extLst>
              <a:ext uri="{FF2B5EF4-FFF2-40B4-BE49-F238E27FC236}">
                <a16:creationId xmlns:a16="http://schemas.microsoft.com/office/drawing/2014/main" id="{77FF8E1F-25BC-D3BF-E241-AE5E82974AFC}"/>
              </a:ext>
            </a:extLst>
          </p:cNvPr>
          <p:cNvSpPr txBox="1"/>
          <p:nvPr/>
        </p:nvSpPr>
        <p:spPr>
          <a:xfrm>
            <a:off x="5372100" y="5740400"/>
            <a:ext cx="3406574" cy="369332"/>
          </a:xfrm>
          <a:prstGeom prst="rect">
            <a:avLst/>
          </a:prstGeom>
          <a:noFill/>
        </p:spPr>
        <p:txBody>
          <a:bodyPr wrap="none" rtlCol="0">
            <a:spAutoFit/>
          </a:bodyPr>
          <a:lstStyle/>
          <a:p>
            <a:r>
              <a:rPr lang="en-US" dirty="0">
                <a:solidFill>
                  <a:srgbClr val="00B050"/>
                </a:solidFill>
              </a:rPr>
              <a:t>Amended</a:t>
            </a:r>
            <a:r>
              <a:rPr lang="en-US" dirty="0"/>
              <a:t> – </a:t>
            </a:r>
            <a:r>
              <a:rPr lang="en-US" dirty="0">
                <a:solidFill>
                  <a:srgbClr val="00B050"/>
                </a:solidFill>
              </a:rPr>
              <a:t>Passed</a:t>
            </a:r>
            <a:r>
              <a:rPr lang="en-US" dirty="0"/>
              <a:t>: 121/10 SU: 88</a:t>
            </a:r>
          </a:p>
        </p:txBody>
      </p:sp>
    </p:spTree>
    <p:extLst>
      <p:ext uri="{BB962C8B-B14F-4D97-AF65-F5344CB8AC3E}">
        <p14:creationId xmlns:p14="http://schemas.microsoft.com/office/powerpoint/2010/main" val="6701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6F70A-9964-299C-BBE3-86059F4C48BC}"/>
              </a:ext>
            </a:extLst>
          </p:cNvPr>
          <p:cNvPicPr>
            <a:picLocks noChangeAspect="1"/>
          </p:cNvPicPr>
          <p:nvPr/>
        </p:nvPicPr>
        <p:blipFill>
          <a:blip r:embed="rId2"/>
          <a:stretch>
            <a:fillRect/>
          </a:stretch>
        </p:blipFill>
        <p:spPr>
          <a:xfrm>
            <a:off x="764089" y="314325"/>
            <a:ext cx="10937374" cy="6186488"/>
          </a:xfrm>
          <a:prstGeom prst="rect">
            <a:avLst/>
          </a:prstGeom>
        </p:spPr>
      </p:pic>
    </p:spTree>
    <p:extLst>
      <p:ext uri="{BB962C8B-B14F-4D97-AF65-F5344CB8AC3E}">
        <p14:creationId xmlns:p14="http://schemas.microsoft.com/office/powerpoint/2010/main" val="251361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Literature Continued:</a:t>
            </a:r>
          </a:p>
          <a:p>
            <a:pPr marL="0" indent="0" algn="ctr">
              <a:buNone/>
            </a:pPr>
            <a:r>
              <a:rPr lang="en-US" sz="3600" b="1" dirty="0">
                <a:latin typeface="Chalkboard SE" panose="03050602040202020205" pitchFamily="66" charset="77"/>
              </a:rPr>
              <a:t>10.  The draft of the pamphlet “Young People and A.A.” be approved.</a:t>
            </a:r>
          </a:p>
          <a:p>
            <a:pPr marL="0" indent="0" algn="ctr">
              <a:buNone/>
            </a:pPr>
            <a:r>
              <a:rPr lang="en-US" sz="3600" b="1" dirty="0">
                <a:latin typeface="Chalkboard SE" panose="03050602040202020205" pitchFamily="66" charset="77"/>
              </a:rPr>
              <a:t>11.  The pamphlet “Twelve Traditions Illustrated” be updated with non-offensive, contemporary text and illustrations and that a progress report or draft pamphlet be brought back to the 2023 Conference Committee on Literature.</a:t>
            </a:r>
          </a:p>
        </p:txBody>
      </p:sp>
      <p:sp>
        <p:nvSpPr>
          <p:cNvPr id="3" name="TextBox 2">
            <a:extLst>
              <a:ext uri="{FF2B5EF4-FFF2-40B4-BE49-F238E27FC236}">
                <a16:creationId xmlns:a16="http://schemas.microsoft.com/office/drawing/2014/main" id="{D4E46A0F-5984-8C46-97DF-A7652F8615B2}"/>
              </a:ext>
            </a:extLst>
          </p:cNvPr>
          <p:cNvSpPr txBox="1"/>
          <p:nvPr/>
        </p:nvSpPr>
        <p:spPr>
          <a:xfrm>
            <a:off x="8331200" y="2654300"/>
            <a:ext cx="3445495" cy="369332"/>
          </a:xfrm>
          <a:prstGeom prst="rect">
            <a:avLst/>
          </a:prstGeom>
          <a:noFill/>
        </p:spPr>
        <p:txBody>
          <a:bodyPr wrap="none" rtlCol="0">
            <a:spAutoFit/>
          </a:bodyPr>
          <a:lstStyle/>
          <a:p>
            <a:r>
              <a:rPr lang="en-US" dirty="0">
                <a:solidFill>
                  <a:srgbClr val="FF0000"/>
                </a:solidFill>
              </a:rPr>
              <a:t>Recommit</a:t>
            </a:r>
            <a:r>
              <a:rPr lang="en-US" dirty="0"/>
              <a:t> – </a:t>
            </a:r>
            <a:r>
              <a:rPr lang="en-US" dirty="0">
                <a:solidFill>
                  <a:srgbClr val="00B050"/>
                </a:solidFill>
              </a:rPr>
              <a:t>Passed</a:t>
            </a:r>
            <a:r>
              <a:rPr lang="en-US" dirty="0"/>
              <a:t>: 111/17 SU: 86</a:t>
            </a:r>
          </a:p>
        </p:txBody>
      </p:sp>
      <p:sp>
        <p:nvSpPr>
          <p:cNvPr id="4" name="TextBox 3">
            <a:extLst>
              <a:ext uri="{FF2B5EF4-FFF2-40B4-BE49-F238E27FC236}">
                <a16:creationId xmlns:a16="http://schemas.microsoft.com/office/drawing/2014/main" id="{6B969B30-D515-BDB3-9CEF-8996FB0A8C36}"/>
              </a:ext>
            </a:extLst>
          </p:cNvPr>
          <p:cNvSpPr txBox="1"/>
          <p:nvPr/>
        </p:nvSpPr>
        <p:spPr>
          <a:xfrm>
            <a:off x="1803400" y="5816600"/>
            <a:ext cx="3344057" cy="369332"/>
          </a:xfrm>
          <a:prstGeom prst="rect">
            <a:avLst/>
          </a:prstGeom>
          <a:noFill/>
        </p:spPr>
        <p:txBody>
          <a:bodyPr wrap="none" rtlCol="0">
            <a:spAutoFit/>
          </a:bodyPr>
          <a:lstStyle/>
          <a:p>
            <a:r>
              <a:rPr lang="en-US" dirty="0">
                <a:solidFill>
                  <a:srgbClr val="00B050"/>
                </a:solidFill>
              </a:rPr>
              <a:t>Amended</a:t>
            </a:r>
            <a:r>
              <a:rPr lang="en-US" dirty="0"/>
              <a:t> – </a:t>
            </a:r>
            <a:r>
              <a:rPr lang="en-US" dirty="0">
                <a:solidFill>
                  <a:srgbClr val="00B050"/>
                </a:solidFill>
              </a:rPr>
              <a:t>Passed</a:t>
            </a:r>
            <a:r>
              <a:rPr lang="en-US" dirty="0"/>
              <a:t>: 101/31 SU 88</a:t>
            </a:r>
          </a:p>
        </p:txBody>
      </p:sp>
    </p:spTree>
    <p:extLst>
      <p:ext uri="{BB962C8B-B14F-4D97-AF65-F5344CB8AC3E}">
        <p14:creationId xmlns:p14="http://schemas.microsoft.com/office/powerpoint/2010/main" val="2605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Literature Continued:</a:t>
            </a:r>
          </a:p>
          <a:p>
            <a:pPr marL="742950" indent="-742950" algn="ctr">
              <a:buAutoNum type="arabicPeriod" startAt="12"/>
            </a:pPr>
            <a:r>
              <a:rPr lang="en-US" sz="3600" b="1" dirty="0">
                <a:latin typeface="Chalkboard SE" panose="03050602040202020205" pitchFamily="66" charset="77"/>
              </a:rPr>
              <a:t>The updated pamphlet “Is A.A. for You?” be approved.</a:t>
            </a:r>
          </a:p>
          <a:p>
            <a:pPr marL="742950" indent="-742950" algn="ctr">
              <a:buAutoNum type="arabicPeriod" startAt="12"/>
            </a:pPr>
            <a:r>
              <a:rPr lang="en-US" sz="3600" b="1" dirty="0">
                <a:latin typeface="Chalkboard SE" panose="03050602040202020205" pitchFamily="66" charset="77"/>
              </a:rPr>
              <a:t>The updated pamphlet “Is There an Alcoholic in Your Life?” be approved.</a:t>
            </a:r>
          </a:p>
          <a:p>
            <a:pPr marL="742950" indent="-742950" algn="ctr">
              <a:buAutoNum type="arabicPeriod" startAt="12"/>
            </a:pPr>
            <a:r>
              <a:rPr lang="en-US" sz="3600" b="1" dirty="0">
                <a:latin typeface="Chalkboard SE" panose="03050602040202020205" pitchFamily="66" charset="77"/>
              </a:rPr>
              <a:t>The updated pamphlet “Frequently Asked Questions About A.A.” be approved.</a:t>
            </a:r>
          </a:p>
          <a:p>
            <a:pPr marL="742950" indent="-742950" algn="ctr">
              <a:buAutoNum type="arabicPeriod" startAt="12"/>
            </a:pPr>
            <a:r>
              <a:rPr lang="en-US" sz="3600" b="1" dirty="0">
                <a:latin typeface="Chalkboard SE" panose="03050602040202020205" pitchFamily="66" charset="77"/>
              </a:rPr>
              <a:t>The updated pamphlet “This is A.A.” be approved.</a:t>
            </a:r>
          </a:p>
        </p:txBody>
      </p:sp>
      <p:sp>
        <p:nvSpPr>
          <p:cNvPr id="3" name="TextBox 2">
            <a:extLst>
              <a:ext uri="{FF2B5EF4-FFF2-40B4-BE49-F238E27FC236}">
                <a16:creationId xmlns:a16="http://schemas.microsoft.com/office/drawing/2014/main" id="{D349AD2F-3D5B-B85C-FAE6-C105A43B3BE0}"/>
              </a:ext>
            </a:extLst>
          </p:cNvPr>
          <p:cNvSpPr txBox="1"/>
          <p:nvPr/>
        </p:nvSpPr>
        <p:spPr>
          <a:xfrm>
            <a:off x="7670800" y="2667000"/>
            <a:ext cx="2092111" cy="369332"/>
          </a:xfrm>
          <a:prstGeom prst="rect">
            <a:avLst/>
          </a:prstGeom>
          <a:noFill/>
        </p:spPr>
        <p:txBody>
          <a:bodyPr wrap="none" rtlCol="0">
            <a:spAutoFit/>
          </a:bodyPr>
          <a:lstStyle/>
          <a:p>
            <a:r>
              <a:rPr lang="en-US" dirty="0">
                <a:solidFill>
                  <a:srgbClr val="00B050"/>
                </a:solidFill>
              </a:rPr>
              <a:t>Passed </a:t>
            </a:r>
            <a:r>
              <a:rPr lang="en-US" dirty="0"/>
              <a:t>122/6 SU: 86</a:t>
            </a:r>
          </a:p>
        </p:txBody>
      </p:sp>
      <p:sp>
        <p:nvSpPr>
          <p:cNvPr id="4" name="TextBox 3">
            <a:extLst>
              <a:ext uri="{FF2B5EF4-FFF2-40B4-BE49-F238E27FC236}">
                <a16:creationId xmlns:a16="http://schemas.microsoft.com/office/drawing/2014/main" id="{D3C88D3E-7798-3552-EC01-BC11216EBC8C}"/>
              </a:ext>
            </a:extLst>
          </p:cNvPr>
          <p:cNvSpPr txBox="1"/>
          <p:nvPr/>
        </p:nvSpPr>
        <p:spPr>
          <a:xfrm>
            <a:off x="9334500" y="3886200"/>
            <a:ext cx="2092111" cy="369332"/>
          </a:xfrm>
          <a:prstGeom prst="rect">
            <a:avLst/>
          </a:prstGeom>
          <a:noFill/>
        </p:spPr>
        <p:txBody>
          <a:bodyPr wrap="none" rtlCol="0">
            <a:spAutoFit/>
          </a:bodyPr>
          <a:lstStyle/>
          <a:p>
            <a:r>
              <a:rPr lang="en-US" dirty="0">
                <a:solidFill>
                  <a:srgbClr val="00B050"/>
                </a:solidFill>
              </a:rPr>
              <a:t>Passed </a:t>
            </a:r>
            <a:r>
              <a:rPr lang="en-US" dirty="0"/>
              <a:t>122/6 SU: 86</a:t>
            </a:r>
          </a:p>
        </p:txBody>
      </p:sp>
      <p:sp>
        <p:nvSpPr>
          <p:cNvPr id="6" name="TextBox 5">
            <a:extLst>
              <a:ext uri="{FF2B5EF4-FFF2-40B4-BE49-F238E27FC236}">
                <a16:creationId xmlns:a16="http://schemas.microsoft.com/office/drawing/2014/main" id="{01A207D4-4D1B-81A4-D27D-870D53C146A6}"/>
              </a:ext>
            </a:extLst>
          </p:cNvPr>
          <p:cNvSpPr txBox="1"/>
          <p:nvPr/>
        </p:nvSpPr>
        <p:spPr>
          <a:xfrm>
            <a:off x="10223500" y="4876800"/>
            <a:ext cx="1436483" cy="646331"/>
          </a:xfrm>
          <a:prstGeom prst="rect">
            <a:avLst/>
          </a:prstGeom>
          <a:noFill/>
        </p:spPr>
        <p:txBody>
          <a:bodyPr wrap="none" rtlCol="0">
            <a:spAutoFit/>
          </a:bodyPr>
          <a:lstStyle/>
          <a:p>
            <a:r>
              <a:rPr lang="en-US" dirty="0">
                <a:solidFill>
                  <a:srgbClr val="00B050"/>
                </a:solidFill>
              </a:rPr>
              <a:t>Passed </a:t>
            </a:r>
            <a:r>
              <a:rPr lang="en-US" dirty="0"/>
              <a:t>120/6</a:t>
            </a:r>
          </a:p>
          <a:p>
            <a:r>
              <a:rPr lang="en-US" dirty="0"/>
              <a:t>   SU: 84</a:t>
            </a:r>
          </a:p>
        </p:txBody>
      </p:sp>
      <p:sp>
        <p:nvSpPr>
          <p:cNvPr id="7" name="TextBox 6">
            <a:extLst>
              <a:ext uri="{FF2B5EF4-FFF2-40B4-BE49-F238E27FC236}">
                <a16:creationId xmlns:a16="http://schemas.microsoft.com/office/drawing/2014/main" id="{C7C3523A-7C14-D690-177C-908C1D647A70}"/>
              </a:ext>
            </a:extLst>
          </p:cNvPr>
          <p:cNvSpPr txBox="1"/>
          <p:nvPr/>
        </p:nvSpPr>
        <p:spPr>
          <a:xfrm>
            <a:off x="7670800" y="6057900"/>
            <a:ext cx="2092111" cy="369332"/>
          </a:xfrm>
          <a:prstGeom prst="rect">
            <a:avLst/>
          </a:prstGeom>
          <a:noFill/>
        </p:spPr>
        <p:txBody>
          <a:bodyPr wrap="none" rtlCol="0">
            <a:spAutoFit/>
          </a:bodyPr>
          <a:lstStyle/>
          <a:p>
            <a:r>
              <a:rPr lang="en-US" dirty="0">
                <a:solidFill>
                  <a:srgbClr val="00B050"/>
                </a:solidFill>
              </a:rPr>
              <a:t>Passed</a:t>
            </a:r>
            <a:r>
              <a:rPr lang="en-US" dirty="0"/>
              <a:t> 123/5 SU: 86</a:t>
            </a:r>
          </a:p>
        </p:txBody>
      </p:sp>
    </p:spTree>
    <p:extLst>
      <p:ext uri="{BB962C8B-B14F-4D97-AF65-F5344CB8AC3E}">
        <p14:creationId xmlns:p14="http://schemas.microsoft.com/office/powerpoint/2010/main" val="88792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Policy/Admissions:  It was recommended that:</a:t>
            </a:r>
          </a:p>
          <a:p>
            <a:pPr marL="514350" indent="-514350" algn="ctr">
              <a:buAutoNum type="arabicPeriod" startAt="16"/>
            </a:pPr>
            <a:r>
              <a:rPr lang="en-US" sz="3000" b="1" dirty="0">
                <a:latin typeface="Chalkboard SE" panose="03050602040202020205" pitchFamily="66" charset="77"/>
              </a:rPr>
              <a:t>Rio D., alternate delegate, Area 79 British Columbia/Yukon Territory, be seated as a Conference member at the 72</a:t>
            </a:r>
            <a:r>
              <a:rPr lang="en-US" sz="3000" b="1" baseline="30000" dirty="0">
                <a:latin typeface="Chalkboard SE" panose="03050602040202020205" pitchFamily="66" charset="77"/>
              </a:rPr>
              <a:t>nd</a:t>
            </a:r>
            <a:r>
              <a:rPr lang="en-US" sz="3000" b="1" dirty="0">
                <a:latin typeface="Chalkboard SE" panose="03050602040202020205" pitchFamily="66" charset="77"/>
              </a:rPr>
              <a:t> General Service Conference because Bob K., Panel 71 delegate for Area 79 is unable to attend.</a:t>
            </a:r>
          </a:p>
          <a:p>
            <a:pPr marL="514350" indent="-514350" algn="ctr">
              <a:buAutoNum type="arabicPeriod" startAt="16"/>
            </a:pPr>
            <a:r>
              <a:rPr lang="en-US" sz="3000" b="1" dirty="0">
                <a:latin typeface="Chalkboard SE" panose="03050602040202020205" pitchFamily="66" charset="77"/>
              </a:rPr>
              <a:t>Christopher M., alternate delegate, Area 47 Central New York, be seated as a Conference member at the 72</a:t>
            </a:r>
            <a:r>
              <a:rPr lang="en-US" sz="3000" b="1" baseline="30000" dirty="0">
                <a:latin typeface="Chalkboard SE" panose="03050602040202020205" pitchFamily="66" charset="77"/>
              </a:rPr>
              <a:t>nd</a:t>
            </a:r>
            <a:r>
              <a:rPr lang="en-US" sz="3000" b="1" dirty="0">
                <a:latin typeface="Chalkboard SE" panose="03050602040202020205" pitchFamily="66" charset="77"/>
              </a:rPr>
              <a:t> General Service Conference because Todd D., Panel 71 delegate for Area 47 is unable to attend.</a:t>
            </a:r>
          </a:p>
        </p:txBody>
      </p:sp>
      <p:sp>
        <p:nvSpPr>
          <p:cNvPr id="3" name="TextBox 2">
            <a:extLst>
              <a:ext uri="{FF2B5EF4-FFF2-40B4-BE49-F238E27FC236}">
                <a16:creationId xmlns:a16="http://schemas.microsoft.com/office/drawing/2014/main" id="{9CD993F8-96A1-FD1B-4535-15EFD3664A99}"/>
              </a:ext>
            </a:extLst>
          </p:cNvPr>
          <p:cNvSpPr txBox="1"/>
          <p:nvPr/>
        </p:nvSpPr>
        <p:spPr>
          <a:xfrm>
            <a:off x="4762500" y="5905500"/>
            <a:ext cx="2919261" cy="369332"/>
          </a:xfrm>
          <a:prstGeom prst="rect">
            <a:avLst/>
          </a:prstGeom>
          <a:noFill/>
        </p:spPr>
        <p:txBody>
          <a:bodyPr wrap="none" rtlCol="0">
            <a:spAutoFit/>
          </a:bodyPr>
          <a:lstStyle/>
          <a:p>
            <a:r>
              <a:rPr lang="en-US" dirty="0"/>
              <a:t>Both </a:t>
            </a:r>
            <a:r>
              <a:rPr lang="en-US" dirty="0">
                <a:solidFill>
                  <a:srgbClr val="00B050"/>
                </a:solidFill>
              </a:rPr>
              <a:t>Passed </a:t>
            </a:r>
            <a:r>
              <a:rPr lang="en-US" dirty="0"/>
              <a:t>100% Unanimity</a:t>
            </a:r>
          </a:p>
        </p:txBody>
      </p:sp>
    </p:spTree>
    <p:extLst>
      <p:ext uri="{BB962C8B-B14F-4D97-AF65-F5344CB8AC3E}">
        <p14:creationId xmlns:p14="http://schemas.microsoft.com/office/powerpoint/2010/main" val="3124980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latin typeface="Chalkboard SE" panose="03050602040202020205" pitchFamily="66" charset="77"/>
              </a:rPr>
              <a:t>Policy/Admission Continued:</a:t>
            </a:r>
          </a:p>
          <a:p>
            <a:pPr marL="0" indent="0" algn="ctr">
              <a:buNone/>
            </a:pPr>
            <a:r>
              <a:rPr lang="en-US" sz="3200" b="1" dirty="0">
                <a:latin typeface="Chalkboard SE" panose="03050602040202020205" pitchFamily="66" charset="77"/>
              </a:rPr>
              <a:t>18.  The “Process for Approving Observers to the Conference” be changed.  The revised process would allow the Policy/Admissions committee to approve routine admissions from structures outside the U.S. and Canada without having to poll the full conference.  As with the current process, the trustees’ General Service Conference Committee and then the General Service Board would first need to approve the request prior to forwarding it to the Policy/Admissions Committee for their action.</a:t>
            </a:r>
          </a:p>
        </p:txBody>
      </p:sp>
      <p:sp>
        <p:nvSpPr>
          <p:cNvPr id="3" name="TextBox 2">
            <a:extLst>
              <a:ext uri="{FF2B5EF4-FFF2-40B4-BE49-F238E27FC236}">
                <a16:creationId xmlns:a16="http://schemas.microsoft.com/office/drawing/2014/main" id="{81D0C115-3E58-FD58-C8AF-E6314CEAE46B}"/>
              </a:ext>
            </a:extLst>
          </p:cNvPr>
          <p:cNvSpPr txBox="1"/>
          <p:nvPr/>
        </p:nvSpPr>
        <p:spPr>
          <a:xfrm>
            <a:off x="4521200" y="6083300"/>
            <a:ext cx="2092111" cy="369332"/>
          </a:xfrm>
          <a:prstGeom prst="rect">
            <a:avLst/>
          </a:prstGeom>
          <a:noFill/>
        </p:spPr>
        <p:txBody>
          <a:bodyPr wrap="none" rtlCol="0">
            <a:spAutoFit/>
          </a:bodyPr>
          <a:lstStyle/>
          <a:p>
            <a:r>
              <a:rPr lang="en-US" dirty="0">
                <a:solidFill>
                  <a:srgbClr val="00B050"/>
                </a:solidFill>
              </a:rPr>
              <a:t>Passed</a:t>
            </a:r>
            <a:r>
              <a:rPr lang="en-US" dirty="0"/>
              <a:t> 119/6 SU: 84</a:t>
            </a:r>
          </a:p>
        </p:txBody>
      </p:sp>
    </p:spTree>
    <p:extLst>
      <p:ext uri="{BB962C8B-B14F-4D97-AF65-F5344CB8AC3E}">
        <p14:creationId xmlns:p14="http://schemas.microsoft.com/office/powerpoint/2010/main" val="208262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3600" b="1" dirty="0">
                <a:latin typeface="Chalkboard SE" panose="03050602040202020205" pitchFamily="66" charset="77"/>
              </a:rPr>
              <a:t>Policy/Admission Continued:</a:t>
            </a:r>
          </a:p>
          <a:p>
            <a:pPr marL="742950" indent="-742950" algn="ctr">
              <a:buAutoNum type="arabicPeriod" startAt="19"/>
            </a:pPr>
            <a:r>
              <a:rPr lang="en-US" sz="3600" b="1" dirty="0">
                <a:latin typeface="Chalkboard SE" panose="03050602040202020205" pitchFamily="66" charset="77"/>
              </a:rPr>
              <a:t>The committee recommended that the Scope of the Conference Committee on Policy/Admissions which currently reads:</a:t>
            </a:r>
          </a:p>
          <a:p>
            <a:pPr marL="0" indent="0" algn="ctr">
              <a:buNone/>
            </a:pPr>
            <a:r>
              <a:rPr lang="en-US" sz="3600" b="1" dirty="0">
                <a:latin typeface="Chalkboard SE" panose="03050602040202020205" pitchFamily="66" charset="77"/>
              </a:rPr>
              <a:t>Admissions function: Is responsible for reviewing all requests for admissions to the Annual Meeting of the General Service Conference.</a:t>
            </a:r>
          </a:p>
          <a:p>
            <a:pPr marL="0" indent="0" algn="ctr">
              <a:buNone/>
            </a:pPr>
            <a:r>
              <a:rPr lang="en-US" sz="3600" b="1" dirty="0">
                <a:latin typeface="Chalkboard SE" panose="03050602040202020205" pitchFamily="66" charset="77"/>
              </a:rPr>
              <a:t>Be revised to read:</a:t>
            </a:r>
          </a:p>
          <a:p>
            <a:pPr marL="0" indent="0" algn="ctr">
              <a:buNone/>
            </a:pPr>
            <a:r>
              <a:rPr lang="en-US" sz="3600" b="1" dirty="0">
                <a:latin typeface="Chalkboard SE" panose="03050602040202020205" pitchFamily="66" charset="77"/>
              </a:rPr>
              <a:t>Admissions function: Is responsible for reviewing all requests for admissions to the Annual Meeting of the General Service Conference; and for approving routine requests for admissions from A.A. service structures outside of the U.S./Canada service structure to observe the Annual Meeting of the General Service Conference.</a:t>
            </a:r>
          </a:p>
        </p:txBody>
      </p:sp>
    </p:spTree>
    <p:extLst>
      <p:ext uri="{BB962C8B-B14F-4D97-AF65-F5344CB8AC3E}">
        <p14:creationId xmlns:p14="http://schemas.microsoft.com/office/powerpoint/2010/main" val="78554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Policy/Admissions Continued:</a:t>
            </a:r>
          </a:p>
          <a:p>
            <a:pPr marL="0" indent="0" algn="ctr">
              <a:buNone/>
            </a:pPr>
            <a:r>
              <a:rPr lang="en-US" sz="3600" b="1" dirty="0">
                <a:latin typeface="Chalkboard SE" panose="03050602040202020205" pitchFamily="66" charset="77"/>
              </a:rPr>
              <a:t>And that the following be added to the Procedure of the Conference Committee on Policy/Admissions:</a:t>
            </a:r>
          </a:p>
          <a:p>
            <a:pPr marL="0" indent="0" algn="ctr">
              <a:buNone/>
            </a:pPr>
            <a:r>
              <a:rPr lang="en-US" sz="3600" b="1" dirty="0">
                <a:latin typeface="Chalkboard SE" panose="03050602040202020205" pitchFamily="66" charset="77"/>
              </a:rPr>
              <a:t>Procedure</a:t>
            </a:r>
          </a:p>
          <a:p>
            <a:pPr marL="0" indent="0" algn="ctr">
              <a:buNone/>
            </a:pPr>
            <a:r>
              <a:rPr lang="en-US" sz="3600" b="1" dirty="0">
                <a:latin typeface="Chalkboard SE" panose="03050602040202020205" pitchFamily="66" charset="77"/>
              </a:rPr>
              <a:t>1.  To approve routine requests from qualified representatives of other A.A. service structures to observe the Annual Meeting of the General Service Conference.</a:t>
            </a:r>
          </a:p>
        </p:txBody>
      </p:sp>
      <p:sp>
        <p:nvSpPr>
          <p:cNvPr id="3" name="TextBox 2">
            <a:extLst>
              <a:ext uri="{FF2B5EF4-FFF2-40B4-BE49-F238E27FC236}">
                <a16:creationId xmlns:a16="http://schemas.microsoft.com/office/drawing/2014/main" id="{FBEC530E-2F39-3C59-6969-2BE930950B8B}"/>
              </a:ext>
            </a:extLst>
          </p:cNvPr>
          <p:cNvSpPr txBox="1"/>
          <p:nvPr/>
        </p:nvSpPr>
        <p:spPr>
          <a:xfrm>
            <a:off x="5791200" y="5930900"/>
            <a:ext cx="2092111" cy="369332"/>
          </a:xfrm>
          <a:prstGeom prst="rect">
            <a:avLst/>
          </a:prstGeom>
          <a:noFill/>
        </p:spPr>
        <p:txBody>
          <a:bodyPr wrap="none" rtlCol="0">
            <a:spAutoFit/>
          </a:bodyPr>
          <a:lstStyle/>
          <a:p>
            <a:r>
              <a:rPr lang="en-US" dirty="0">
                <a:solidFill>
                  <a:srgbClr val="00B050"/>
                </a:solidFill>
              </a:rPr>
              <a:t>Passed</a:t>
            </a:r>
            <a:r>
              <a:rPr lang="en-US" dirty="0"/>
              <a:t> 117/6 SU: 82</a:t>
            </a:r>
          </a:p>
        </p:txBody>
      </p:sp>
    </p:spTree>
    <p:extLst>
      <p:ext uri="{BB962C8B-B14F-4D97-AF65-F5344CB8AC3E}">
        <p14:creationId xmlns:p14="http://schemas.microsoft.com/office/powerpoint/2010/main" val="370352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Policy/Admissions Continued:</a:t>
            </a:r>
          </a:p>
          <a:p>
            <a:pPr marL="514350" indent="-514350" algn="ctr">
              <a:buAutoNum type="arabicPeriod" startAt="20"/>
            </a:pPr>
            <a:r>
              <a:rPr lang="en-US" sz="3200" b="1" dirty="0">
                <a:latin typeface="Chalkboard SE" panose="03050602040202020205" pitchFamily="66" charset="77"/>
              </a:rPr>
              <a:t>The compilation of all Conference committee background be made available simultaneously in English, French, and Spanish.</a:t>
            </a:r>
          </a:p>
          <a:p>
            <a:pPr marL="0" indent="0" algn="ctr">
              <a:buNone/>
            </a:pPr>
            <a:endParaRPr lang="en-US" sz="3200" b="1" dirty="0">
              <a:latin typeface="Chalkboard SE" panose="03050602040202020205" pitchFamily="66" charset="77"/>
            </a:endParaRPr>
          </a:p>
          <a:p>
            <a:pPr marL="0" indent="0" algn="ctr">
              <a:buNone/>
            </a:pPr>
            <a:r>
              <a:rPr lang="en-US" sz="3200" b="1" dirty="0">
                <a:latin typeface="Chalkboard SE" panose="03050602040202020205" pitchFamily="66" charset="77"/>
              </a:rPr>
              <a:t>21.  The committee recommended that two persons from A.A. in Brazil, Maria Z and Ana Elisa L., Board of Trustees “Class B” and one person from A.A. in Argentina, a trustee, be admitted to the 72</a:t>
            </a:r>
            <a:r>
              <a:rPr lang="en-US" sz="3200" b="1" baseline="30000" dirty="0">
                <a:latin typeface="Chalkboard SE" panose="03050602040202020205" pitchFamily="66" charset="77"/>
              </a:rPr>
              <a:t>nd</a:t>
            </a:r>
            <a:r>
              <a:rPr lang="en-US" sz="3200" b="1" dirty="0">
                <a:latin typeface="Chalkboard SE" panose="03050602040202020205" pitchFamily="66" charset="77"/>
              </a:rPr>
              <a:t> General Service Conference as observers. (Note: this item was </a:t>
            </a:r>
            <a:r>
              <a:rPr lang="en-US" sz="3200" b="1" dirty="0">
                <a:solidFill>
                  <a:srgbClr val="00B050"/>
                </a:solidFill>
                <a:latin typeface="Chalkboard SE" panose="03050602040202020205" pitchFamily="66" charset="77"/>
              </a:rPr>
              <a:t>passed</a:t>
            </a:r>
            <a:r>
              <a:rPr lang="en-US" sz="3200" b="1" dirty="0">
                <a:latin typeface="Chalkboard SE" panose="03050602040202020205" pitchFamily="66" charset="77"/>
              </a:rPr>
              <a:t> pre-Conference using the Conference Polling process.</a:t>
            </a:r>
          </a:p>
        </p:txBody>
      </p:sp>
      <p:sp>
        <p:nvSpPr>
          <p:cNvPr id="3" name="TextBox 2">
            <a:extLst>
              <a:ext uri="{FF2B5EF4-FFF2-40B4-BE49-F238E27FC236}">
                <a16:creationId xmlns:a16="http://schemas.microsoft.com/office/drawing/2014/main" id="{3894720E-208A-DD8F-DDA5-16EA59C8B22B}"/>
              </a:ext>
            </a:extLst>
          </p:cNvPr>
          <p:cNvSpPr txBox="1"/>
          <p:nvPr/>
        </p:nvSpPr>
        <p:spPr>
          <a:xfrm>
            <a:off x="1600200" y="3289300"/>
            <a:ext cx="5979779" cy="369332"/>
          </a:xfrm>
          <a:prstGeom prst="rect">
            <a:avLst/>
          </a:prstGeom>
          <a:noFill/>
        </p:spPr>
        <p:txBody>
          <a:bodyPr wrap="none" rtlCol="0">
            <a:spAutoFit/>
          </a:bodyPr>
          <a:lstStyle/>
          <a:p>
            <a:r>
              <a:rPr lang="en-US" dirty="0">
                <a:solidFill>
                  <a:srgbClr val="00B050"/>
                </a:solidFill>
              </a:rPr>
              <a:t>Amendment</a:t>
            </a:r>
            <a:r>
              <a:rPr lang="en-US" dirty="0"/>
              <a:t> – </a:t>
            </a:r>
            <a:r>
              <a:rPr lang="en-US" dirty="0">
                <a:solidFill>
                  <a:srgbClr val="FF0000"/>
                </a:solidFill>
              </a:rPr>
              <a:t>Reconsider</a:t>
            </a:r>
            <a:r>
              <a:rPr lang="en-US" dirty="0"/>
              <a:t> – </a:t>
            </a:r>
            <a:r>
              <a:rPr lang="en-US" dirty="0">
                <a:solidFill>
                  <a:srgbClr val="FF0000"/>
                </a:solidFill>
              </a:rPr>
              <a:t>Recommit</a:t>
            </a:r>
            <a:r>
              <a:rPr lang="en-US" dirty="0"/>
              <a:t> –</a:t>
            </a:r>
            <a:r>
              <a:rPr lang="en-US" dirty="0">
                <a:solidFill>
                  <a:srgbClr val="00B050"/>
                </a:solidFill>
              </a:rPr>
              <a:t> Passed</a:t>
            </a:r>
            <a:r>
              <a:rPr lang="en-US" dirty="0"/>
              <a:t>: 95/30 SU: 84</a:t>
            </a:r>
          </a:p>
        </p:txBody>
      </p:sp>
    </p:spTree>
    <p:extLst>
      <p:ext uri="{BB962C8B-B14F-4D97-AF65-F5344CB8AC3E}">
        <p14:creationId xmlns:p14="http://schemas.microsoft.com/office/powerpoint/2010/main" val="353040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3600" b="1" dirty="0">
                <a:latin typeface="Chalkboard SE" panose="03050602040202020205" pitchFamily="66" charset="77"/>
              </a:rPr>
              <a:t>Public Information: It was recommended that:</a:t>
            </a:r>
          </a:p>
          <a:p>
            <a:pPr marL="0" indent="0" algn="ctr">
              <a:buNone/>
            </a:pPr>
            <a:r>
              <a:rPr lang="en-US" sz="3600" b="1" dirty="0">
                <a:latin typeface="Chalkboard SE" panose="03050602040202020205" pitchFamily="66" charset="77"/>
              </a:rPr>
              <a:t>22. The following revisions be made to the pamphlet “Understanding Anonymity.” The question and answer that currently reads:</a:t>
            </a:r>
          </a:p>
          <a:p>
            <a:pPr marL="0" indent="0" algn="ctr">
              <a:buNone/>
            </a:pPr>
            <a:r>
              <a:rPr lang="en-US" sz="3600" b="1" i="1" dirty="0">
                <a:latin typeface="Chalkboard SE" panose="03050602040202020205" pitchFamily="66" charset="77"/>
              </a:rPr>
              <a:t>Anonymity in the digital age</a:t>
            </a:r>
          </a:p>
          <a:p>
            <a:pPr marL="0" indent="0" algn="ctr">
              <a:buNone/>
            </a:pPr>
            <a:r>
              <a:rPr lang="en-US" sz="3600" b="1" dirty="0">
                <a:latin typeface="Chalkboard SE" panose="03050602040202020205" pitchFamily="66" charset="77"/>
              </a:rPr>
              <a:t>Q. I maintain an internet website and a personal page on a social media site.  I also belong to an online meeting. At what level should I protect my anonymity on the internet?</a:t>
            </a:r>
          </a:p>
          <a:p>
            <a:pPr marL="0" indent="0" algn="ctr">
              <a:buNone/>
            </a:pPr>
            <a:r>
              <a:rPr lang="en-US" sz="3600" b="1" dirty="0">
                <a:latin typeface="Chalkboard SE" panose="03050602040202020205" pitchFamily="66" charset="77"/>
              </a:rPr>
              <a:t>A. Publicly accessible aspects of the Internet such as websites featuring text, graphics, audio, and video can be considered the same as publishing or broadcasting. Unless password-protected, a website requires the same safeguards that we use at the level of press, radio, and film. Simply put, this means that A.A.s do not identify themselves as A.A. members using their full names and/or full-face photos.</a:t>
            </a:r>
          </a:p>
        </p:txBody>
      </p:sp>
    </p:spTree>
    <p:extLst>
      <p:ext uri="{BB962C8B-B14F-4D97-AF65-F5344CB8AC3E}">
        <p14:creationId xmlns:p14="http://schemas.microsoft.com/office/powerpoint/2010/main" val="3550179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0000" lnSpcReduction="20000"/>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Be changed to:</a:t>
            </a:r>
          </a:p>
          <a:p>
            <a:pPr marL="0" indent="0" algn="ctr">
              <a:buNone/>
            </a:pPr>
            <a:r>
              <a:rPr lang="en-US" sz="3600" b="1" i="1" dirty="0">
                <a:latin typeface="Chalkboard SE" panose="03050602040202020205" pitchFamily="66" charset="77"/>
              </a:rPr>
              <a:t>Anonymity in the digital age</a:t>
            </a:r>
          </a:p>
          <a:p>
            <a:pPr marL="0" indent="0" algn="ctr">
              <a:buNone/>
            </a:pPr>
            <a:r>
              <a:rPr lang="en-US" sz="3600" b="1" dirty="0">
                <a:latin typeface="Chalkboard SE" panose="03050602040202020205" pitchFamily="66" charset="77"/>
              </a:rPr>
              <a:t>Q. I Maintain a website and social media pages. At what level should I protect my anonymity on the Internet?</a:t>
            </a:r>
          </a:p>
          <a:p>
            <a:pPr marL="742950" indent="-742950" algn="ctr">
              <a:buAutoNum type="alphaUcPeriod"/>
            </a:pPr>
            <a:r>
              <a:rPr lang="en-US" sz="3600" b="1" dirty="0">
                <a:latin typeface="Chalkboard SE" panose="03050602040202020205" pitchFamily="66" charset="77"/>
              </a:rPr>
              <a:t>Publicly accessible aspects of the Internet such as websites featuring text, graphics, audio, and video can be considered the same as publishing or broadcasting.  Unless password-protected, a website requires the same safeguards that we use at the level of press, radio, and film/video. Simply put, this means A.A.s do not identify themselves as A.A. members using their full names and/or full-face photos.</a:t>
            </a:r>
          </a:p>
          <a:p>
            <a:pPr marL="0" indent="0" algn="ctr">
              <a:buNone/>
            </a:pPr>
            <a:r>
              <a:rPr lang="en-US" sz="3600" b="1" dirty="0">
                <a:latin typeface="Chalkboard SE" panose="03050602040202020205" pitchFamily="66" charset="77"/>
              </a:rPr>
              <a:t>It is suggested that when A.A.s gather as A.A.s or as an A.A. group on social media pages and other similar platforms that these pages are set to “private” rather than “public.”</a:t>
            </a:r>
          </a:p>
        </p:txBody>
      </p:sp>
      <p:sp>
        <p:nvSpPr>
          <p:cNvPr id="3" name="TextBox 2">
            <a:extLst>
              <a:ext uri="{FF2B5EF4-FFF2-40B4-BE49-F238E27FC236}">
                <a16:creationId xmlns:a16="http://schemas.microsoft.com/office/drawing/2014/main" id="{27158B39-2158-D66B-2A94-379849495C79}"/>
              </a:ext>
            </a:extLst>
          </p:cNvPr>
          <p:cNvSpPr txBox="1"/>
          <p:nvPr/>
        </p:nvSpPr>
        <p:spPr>
          <a:xfrm>
            <a:off x="3022600" y="6172200"/>
            <a:ext cx="2101729" cy="369332"/>
          </a:xfrm>
          <a:prstGeom prst="rect">
            <a:avLst/>
          </a:prstGeom>
          <a:noFill/>
        </p:spPr>
        <p:txBody>
          <a:bodyPr wrap="none" rtlCol="0">
            <a:spAutoFit/>
          </a:bodyPr>
          <a:lstStyle/>
          <a:p>
            <a:r>
              <a:rPr lang="en-US" dirty="0">
                <a:solidFill>
                  <a:srgbClr val="00B050"/>
                </a:solidFill>
              </a:rPr>
              <a:t>Passed</a:t>
            </a:r>
            <a:r>
              <a:rPr lang="en-US" dirty="0"/>
              <a:t>: 122/1 SU:82</a:t>
            </a:r>
          </a:p>
        </p:txBody>
      </p:sp>
    </p:spTree>
    <p:extLst>
      <p:ext uri="{BB962C8B-B14F-4D97-AF65-F5344CB8AC3E}">
        <p14:creationId xmlns:p14="http://schemas.microsoft.com/office/powerpoint/2010/main" val="1644016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3600" b="1" dirty="0">
                <a:latin typeface="Chalkboard SE" panose="03050602040202020205" pitchFamily="66" charset="77"/>
              </a:rPr>
              <a:t>Public Information Continued:</a:t>
            </a:r>
          </a:p>
          <a:p>
            <a:pPr marL="742950" indent="-742950" algn="ctr">
              <a:buAutoNum type="arabicPeriod" startAt="23"/>
            </a:pPr>
            <a:r>
              <a:rPr lang="en-US" sz="3600" b="1" dirty="0">
                <a:latin typeface="Chalkboard SE" panose="03050602040202020205" pitchFamily="66" charset="77"/>
              </a:rPr>
              <a:t>The following text be added to the pamphlet “Understanding Anonymity”:</a:t>
            </a:r>
          </a:p>
          <a:p>
            <a:pPr marL="742950" indent="-742950" algn="ctr">
              <a:buAutoNum type="alphaUcPeriod" startAt="17"/>
            </a:pPr>
            <a:r>
              <a:rPr lang="en-US" sz="3600" b="1" dirty="0">
                <a:latin typeface="Chalkboard SE" panose="03050602040202020205" pitchFamily="66" charset="77"/>
              </a:rPr>
              <a:t>Are virtual A.A. meetings considered “Public”?</a:t>
            </a:r>
          </a:p>
          <a:p>
            <a:pPr marL="742950" indent="-742950" algn="ctr">
              <a:buAutoNum type="alphaUcPeriod"/>
            </a:pPr>
            <a:r>
              <a:rPr lang="en-US" sz="3600" b="1" dirty="0">
                <a:latin typeface="Chalkboard SE" panose="03050602040202020205" pitchFamily="66" charset="77"/>
              </a:rPr>
              <a:t>These online gatherings are not streamed to the general public; however, information about the meeting is provided to A.A. members, potential members, and the general public similar to in-person meetings.</a:t>
            </a:r>
          </a:p>
          <a:p>
            <a:pPr marL="0" indent="0" algn="ctr">
              <a:buNone/>
            </a:pPr>
            <a:r>
              <a:rPr lang="en-US" sz="3600" b="1" dirty="0">
                <a:latin typeface="Chalkboard SE" panose="03050602040202020205" pitchFamily="66" charset="77"/>
              </a:rPr>
              <a:t>While some members feel comfortable using their full names and faces other members feel it is more aligned with Tradition 11 to use only their first name and last initial or turning their camera off.  For safety purposes some groups have provided helpful reminders in their group format that picture taking, or screen shots are not in keeping with anonymity principles.</a:t>
            </a:r>
          </a:p>
        </p:txBody>
      </p:sp>
      <p:sp>
        <p:nvSpPr>
          <p:cNvPr id="3" name="TextBox 2">
            <a:extLst>
              <a:ext uri="{FF2B5EF4-FFF2-40B4-BE49-F238E27FC236}">
                <a16:creationId xmlns:a16="http://schemas.microsoft.com/office/drawing/2014/main" id="{3233A7EF-6EDA-E64F-DA5B-CB3EC66E5501}"/>
              </a:ext>
            </a:extLst>
          </p:cNvPr>
          <p:cNvSpPr txBox="1"/>
          <p:nvPr/>
        </p:nvSpPr>
        <p:spPr>
          <a:xfrm>
            <a:off x="2476500" y="6192360"/>
            <a:ext cx="6842066" cy="369332"/>
          </a:xfrm>
          <a:prstGeom prst="rect">
            <a:avLst/>
          </a:prstGeom>
          <a:noFill/>
        </p:spPr>
        <p:txBody>
          <a:bodyPr wrap="none" rtlCol="0">
            <a:spAutoFit/>
          </a:bodyPr>
          <a:lstStyle/>
          <a:p>
            <a:r>
              <a:rPr lang="en-US" dirty="0">
                <a:solidFill>
                  <a:srgbClr val="00B050"/>
                </a:solidFill>
              </a:rPr>
              <a:t>Passed</a:t>
            </a:r>
            <a:r>
              <a:rPr lang="en-US" dirty="0"/>
              <a:t> – </a:t>
            </a:r>
            <a:r>
              <a:rPr lang="en-US" dirty="0">
                <a:solidFill>
                  <a:srgbClr val="00B050"/>
                </a:solidFill>
              </a:rPr>
              <a:t>Reconsider</a:t>
            </a:r>
            <a:r>
              <a:rPr lang="en-US" dirty="0"/>
              <a:t> – </a:t>
            </a:r>
            <a:r>
              <a:rPr lang="en-US" dirty="0">
                <a:solidFill>
                  <a:srgbClr val="FF0000"/>
                </a:solidFill>
              </a:rPr>
              <a:t>Recommit</a:t>
            </a:r>
            <a:r>
              <a:rPr lang="en-US" dirty="0"/>
              <a:t> – </a:t>
            </a:r>
            <a:r>
              <a:rPr lang="en-US" dirty="0">
                <a:solidFill>
                  <a:srgbClr val="00B050"/>
                </a:solidFill>
              </a:rPr>
              <a:t>Amendment</a:t>
            </a:r>
            <a:r>
              <a:rPr lang="en-US" dirty="0"/>
              <a:t> – </a:t>
            </a:r>
            <a:r>
              <a:rPr lang="en-US" dirty="0">
                <a:solidFill>
                  <a:srgbClr val="00B050"/>
                </a:solidFill>
              </a:rPr>
              <a:t>Passed: </a:t>
            </a:r>
            <a:r>
              <a:rPr lang="en-US" dirty="0"/>
              <a:t>96/26 SU: 82</a:t>
            </a:r>
          </a:p>
        </p:txBody>
      </p:sp>
    </p:spTree>
    <p:extLst>
      <p:ext uri="{BB962C8B-B14F-4D97-AF65-F5344CB8AC3E}">
        <p14:creationId xmlns:p14="http://schemas.microsoft.com/office/powerpoint/2010/main" val="28033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numCol="1">
            <a:normAutofit/>
          </a:bodyPr>
          <a:lstStyle/>
          <a:p>
            <a:pPr marL="0" indent="0" algn="ctr">
              <a:buNone/>
            </a:pPr>
            <a:r>
              <a:rPr lang="en-US" sz="6000" b="1" dirty="0">
                <a:latin typeface="Chalkboard SE" panose="03050602040202020205" pitchFamily="66" charset="77"/>
              </a:rPr>
              <a:t>Sunday April 24, 2022</a:t>
            </a:r>
          </a:p>
          <a:p>
            <a:pPr marL="0" indent="0" algn="ctr">
              <a:buNone/>
            </a:pPr>
            <a:r>
              <a:rPr lang="en-US" sz="4400" b="1" dirty="0">
                <a:latin typeface="Chalkboard SE" panose="03050602040202020205" pitchFamily="66" charset="77"/>
              </a:rPr>
              <a:t>Registration</a:t>
            </a:r>
          </a:p>
          <a:p>
            <a:pPr marL="0" indent="0" algn="ctr">
              <a:buNone/>
            </a:pPr>
            <a:r>
              <a:rPr lang="en-US" sz="4400" b="1" dirty="0">
                <a:latin typeface="Chalkboard SE" panose="03050602040202020205" pitchFamily="66" charset="77"/>
              </a:rPr>
              <a:t>Opening Session-Welcome, Opening, Admissions, Roll Call, Greetings, Overview of Agenda/Manual</a:t>
            </a:r>
          </a:p>
          <a:p>
            <a:pPr marL="0" indent="0" algn="ctr">
              <a:buNone/>
            </a:pPr>
            <a:r>
              <a:rPr lang="en-US" sz="4400" b="1" dirty="0">
                <a:latin typeface="Chalkboard SE" panose="03050602040202020205" pitchFamily="66" charset="77"/>
              </a:rPr>
              <a:t>Keynote Address: Kathi Fowler, Pacific Regional Trustee</a:t>
            </a:r>
          </a:p>
          <a:p>
            <a:pPr marL="0" indent="0" algn="ctr">
              <a:buNone/>
            </a:pPr>
            <a:endParaRPr lang="en-US" sz="6000" b="1" dirty="0">
              <a:latin typeface="Chalkboard SE" panose="03050602040202020205" pitchFamily="66" charset="77"/>
            </a:endParaRPr>
          </a:p>
          <a:p>
            <a:pPr marL="0" indent="0" algn="ctr">
              <a:buNone/>
            </a:pPr>
            <a:endParaRPr lang="en-US" sz="6000" b="1" dirty="0">
              <a:latin typeface="Chalkboard SE" panose="03050602040202020205" pitchFamily="66" charset="77"/>
            </a:endParaRPr>
          </a:p>
        </p:txBody>
      </p:sp>
    </p:spTree>
    <p:extLst>
      <p:ext uri="{BB962C8B-B14F-4D97-AF65-F5344CB8AC3E}">
        <p14:creationId xmlns:p14="http://schemas.microsoft.com/office/powerpoint/2010/main" val="1221206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24. The outdated “A.A. Fact File” be retired.</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25. The format changes, two new questions and six changed questions on a 2022 membership survey questionnaire be approved.</a:t>
            </a:r>
          </a:p>
          <a:p>
            <a:pPr marL="0" indent="0" algn="ctr">
              <a:buNone/>
            </a:pPr>
            <a:r>
              <a:rPr lang="en-US" sz="3600" b="1" dirty="0">
                <a:latin typeface="Chalkboard SE" panose="03050602040202020205" pitchFamily="66" charset="77"/>
              </a:rPr>
              <a:t>New Questions:</a:t>
            </a:r>
          </a:p>
          <a:p>
            <a:pPr marL="0" indent="0" algn="ctr">
              <a:buNone/>
            </a:pPr>
            <a:r>
              <a:rPr lang="en-US" sz="3600" b="1" dirty="0">
                <a:latin typeface="Chalkboard SE" panose="03050602040202020205" pitchFamily="66" charset="77"/>
              </a:rPr>
              <a:t>12. Have you attended an A.A. meeting virtually (online or by phone)? (If yes, answer question 12b)</a:t>
            </a:r>
          </a:p>
        </p:txBody>
      </p:sp>
      <p:sp>
        <p:nvSpPr>
          <p:cNvPr id="3" name="TextBox 2">
            <a:extLst>
              <a:ext uri="{FF2B5EF4-FFF2-40B4-BE49-F238E27FC236}">
                <a16:creationId xmlns:a16="http://schemas.microsoft.com/office/drawing/2014/main" id="{DC879EF3-4E76-7E7F-5159-99855FC3C0F2}"/>
              </a:ext>
            </a:extLst>
          </p:cNvPr>
          <p:cNvSpPr txBox="1"/>
          <p:nvPr/>
        </p:nvSpPr>
        <p:spPr>
          <a:xfrm>
            <a:off x="5397500" y="2794000"/>
            <a:ext cx="2101729" cy="369332"/>
          </a:xfrm>
          <a:prstGeom prst="rect">
            <a:avLst/>
          </a:prstGeom>
          <a:noFill/>
        </p:spPr>
        <p:txBody>
          <a:bodyPr wrap="none" rtlCol="0">
            <a:spAutoFit/>
          </a:bodyPr>
          <a:lstStyle/>
          <a:p>
            <a:r>
              <a:rPr lang="en-US" dirty="0">
                <a:solidFill>
                  <a:srgbClr val="00B050"/>
                </a:solidFill>
              </a:rPr>
              <a:t>Passed</a:t>
            </a:r>
            <a:r>
              <a:rPr lang="en-US" dirty="0"/>
              <a:t>: 120/3 SU:82</a:t>
            </a:r>
          </a:p>
        </p:txBody>
      </p:sp>
    </p:spTree>
    <p:extLst>
      <p:ext uri="{BB962C8B-B14F-4D97-AF65-F5344CB8AC3E}">
        <p14:creationId xmlns:p14="http://schemas.microsoft.com/office/powerpoint/2010/main" val="158918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12b. Do you prefer virtual meetings or in-person meetings?</a:t>
            </a:r>
          </a:p>
          <a:p>
            <a:pPr marL="0" indent="0" algn="ctr">
              <a:buNone/>
            </a:pPr>
            <a:r>
              <a:rPr lang="en-US" sz="3600" b="1" dirty="0">
                <a:latin typeface="Chalkboard SE" panose="03050602040202020205" pitchFamily="66" charset="77"/>
              </a:rPr>
              <a:t>__In-person, __Virtual, __Both equally</a:t>
            </a:r>
          </a:p>
          <a:p>
            <a:pPr marL="0" indent="0" algn="ctr">
              <a:buNone/>
            </a:pPr>
            <a:r>
              <a:rPr lang="en-US" sz="3600" b="1" dirty="0">
                <a:latin typeface="Chalkboard SE" panose="03050602040202020205" pitchFamily="66" charset="77"/>
              </a:rPr>
              <a:t>13. What attributes do you prefer or need in meetings you attend?</a:t>
            </a:r>
          </a:p>
          <a:p>
            <a:pPr marL="0" indent="0" algn="ctr">
              <a:buNone/>
            </a:pPr>
            <a:r>
              <a:rPr lang="en-US" sz="3600" b="1" dirty="0">
                <a:latin typeface="Chalkboard SE" panose="03050602040202020205" pitchFamily="66" charset="77"/>
              </a:rPr>
              <a:t>__accessibility (such as no stairs, or served by public transportation</a:t>
            </a:r>
          </a:p>
          <a:p>
            <a:pPr marL="0" indent="0" algn="ctr">
              <a:buNone/>
            </a:pPr>
            <a:r>
              <a:rPr lang="en-US" sz="3600" b="1" dirty="0">
                <a:latin typeface="Chalkboard SE" panose="03050602040202020205" pitchFamily="66" charset="77"/>
              </a:rPr>
              <a:t>__held in a particular language (please list language)</a:t>
            </a:r>
          </a:p>
          <a:p>
            <a:pPr marL="0" indent="0" algn="ctr">
              <a:buNone/>
            </a:pPr>
            <a:r>
              <a:rPr lang="en-US" sz="3600" b="1" dirty="0">
                <a:latin typeface="Chalkboard SE" panose="03050602040202020205" pitchFamily="66" charset="77"/>
              </a:rPr>
              <a:t>__other members similar to me (please describe how)</a:t>
            </a:r>
          </a:p>
          <a:p>
            <a:pPr marL="0" indent="0" algn="ctr">
              <a:buNone/>
            </a:pPr>
            <a:r>
              <a:rPr lang="en-US" sz="3600" b="1" dirty="0">
                <a:latin typeface="Chalkboard SE" panose="03050602040202020205" pitchFamily="66" charset="77"/>
              </a:rPr>
              <a:t>__additional characteristics (please describe)</a:t>
            </a:r>
          </a:p>
        </p:txBody>
      </p:sp>
    </p:spTree>
    <p:extLst>
      <p:ext uri="{BB962C8B-B14F-4D97-AF65-F5344CB8AC3E}">
        <p14:creationId xmlns:p14="http://schemas.microsoft.com/office/powerpoint/2010/main" val="949998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Changed questions:</a:t>
            </a:r>
          </a:p>
          <a:p>
            <a:pPr marL="0" indent="0" algn="ctr">
              <a:buNone/>
            </a:pPr>
            <a:r>
              <a:rPr lang="en-US" sz="3600" b="1" dirty="0">
                <a:latin typeface="Chalkboard SE" panose="03050602040202020205" pitchFamily="66" charset="77"/>
              </a:rPr>
              <a:t>14. What’s your age? __years</a:t>
            </a:r>
          </a:p>
          <a:p>
            <a:pPr marL="742950" indent="-742950" algn="ctr">
              <a:buAutoNum type="arabicPeriod" startAt="15"/>
            </a:pPr>
            <a:r>
              <a:rPr lang="en-US" sz="3600" b="1" dirty="0">
                <a:latin typeface="Chalkboard SE" panose="03050602040202020205" pitchFamily="66" charset="77"/>
              </a:rPr>
              <a:t>Which of these best describes you:</a:t>
            </a:r>
          </a:p>
          <a:p>
            <a:pPr marL="0" indent="0" algn="ctr">
              <a:buNone/>
            </a:pPr>
            <a:r>
              <a:rPr lang="en-US" sz="3600" b="1" dirty="0">
                <a:latin typeface="Chalkboard SE" panose="03050602040202020205" pitchFamily="66" charset="77"/>
              </a:rPr>
              <a:t>__male, __female, __prefer to describe</a:t>
            </a:r>
          </a:p>
          <a:p>
            <a:pPr marL="742950" indent="-742950" algn="ctr">
              <a:buAutoNum type="arabicPeriod" startAt="16"/>
            </a:pPr>
            <a:r>
              <a:rPr lang="en-US" sz="3600" b="1" dirty="0">
                <a:latin typeface="Chalkboard SE" panose="03050602040202020205" pitchFamily="66" charset="77"/>
              </a:rPr>
              <a:t>Relationship status:</a:t>
            </a:r>
          </a:p>
          <a:p>
            <a:pPr marL="0" indent="0" algn="ctr">
              <a:buNone/>
            </a:pPr>
            <a:r>
              <a:rPr lang="en-US" sz="3600" b="1" dirty="0">
                <a:latin typeface="Chalkboard SE" panose="03050602040202020205" pitchFamily="66" charset="77"/>
              </a:rPr>
              <a:t>__Single, never married, __Married or Life Partner, __Divorced, __Separated, __Widowed, __Preferred to describe _____</a:t>
            </a:r>
          </a:p>
        </p:txBody>
      </p:sp>
    </p:spTree>
    <p:extLst>
      <p:ext uri="{BB962C8B-B14F-4D97-AF65-F5344CB8AC3E}">
        <p14:creationId xmlns:p14="http://schemas.microsoft.com/office/powerpoint/2010/main" val="1192059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17. Racial and ethnic background (Check all that apply)</a:t>
            </a:r>
          </a:p>
          <a:p>
            <a:pPr marL="0" indent="0" algn="ctr">
              <a:buNone/>
            </a:pPr>
            <a:r>
              <a:rPr lang="en-US" sz="3600" b="1" dirty="0">
                <a:latin typeface="Chalkboard SE" panose="03050602040202020205" pitchFamily="66" charset="77"/>
              </a:rPr>
              <a:t>__Asian, __Black, or African American, __Hispanic, Latino, or Spanish origin, __Native American, Alaska Native, First Nations, or Indigenous, __Pacific Islander or Hawaiian Native, __White, Caucasian, or European American, __Prefer to describe_____</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4195820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Public Information Continued:</a:t>
            </a:r>
          </a:p>
          <a:p>
            <a:pPr marL="742950" indent="-742950" algn="ctr">
              <a:buAutoNum type="arabicPeriod" startAt="18"/>
            </a:pPr>
            <a:r>
              <a:rPr lang="en-US" sz="3600" b="1" dirty="0">
                <a:latin typeface="Chalkboard SE" panose="03050602040202020205" pitchFamily="66" charset="77"/>
              </a:rPr>
              <a:t>What is your employment status now? (Check one only)</a:t>
            </a:r>
          </a:p>
          <a:p>
            <a:pPr marL="0" indent="0" algn="ctr">
              <a:buNone/>
            </a:pPr>
            <a:r>
              <a:rPr lang="en-US" sz="3600" b="1" dirty="0">
                <a:latin typeface="Chalkboard SE" panose="03050602040202020205" pitchFamily="66" charset="77"/>
              </a:rPr>
              <a:t>__Employed full time, __Employed part time, __Unemployed and looking for work, __Unemployed, not currently looking for work, __Student, __Retired, __Homemaker</a:t>
            </a:r>
          </a:p>
          <a:p>
            <a:pPr marL="0" indent="0" algn="ctr">
              <a:buNone/>
            </a:pPr>
            <a:r>
              <a:rPr lang="en-US" sz="3600" b="1" dirty="0">
                <a:latin typeface="Chalkboard SE" panose="03050602040202020205" pitchFamily="66" charset="77"/>
              </a:rPr>
              <a:t>19. If you are employed, what is your job? ____</a:t>
            </a:r>
          </a:p>
        </p:txBody>
      </p:sp>
      <p:sp>
        <p:nvSpPr>
          <p:cNvPr id="3" name="TextBox 2">
            <a:extLst>
              <a:ext uri="{FF2B5EF4-FFF2-40B4-BE49-F238E27FC236}">
                <a16:creationId xmlns:a16="http://schemas.microsoft.com/office/drawing/2014/main" id="{A24BB0BE-ED78-18AF-9C9C-51C56B49D092}"/>
              </a:ext>
            </a:extLst>
          </p:cNvPr>
          <p:cNvSpPr txBox="1"/>
          <p:nvPr/>
        </p:nvSpPr>
        <p:spPr>
          <a:xfrm>
            <a:off x="2882900" y="6134100"/>
            <a:ext cx="2154629" cy="369332"/>
          </a:xfrm>
          <a:prstGeom prst="rect">
            <a:avLst/>
          </a:prstGeom>
          <a:noFill/>
        </p:spPr>
        <p:txBody>
          <a:bodyPr wrap="none" rtlCol="0">
            <a:spAutoFit/>
          </a:bodyPr>
          <a:lstStyle/>
          <a:p>
            <a:r>
              <a:rPr lang="en-US" dirty="0">
                <a:solidFill>
                  <a:srgbClr val="00B050"/>
                </a:solidFill>
              </a:rPr>
              <a:t>Passed: </a:t>
            </a:r>
            <a:r>
              <a:rPr lang="en-US" dirty="0"/>
              <a:t>120/6 SU: 84</a:t>
            </a:r>
          </a:p>
        </p:txBody>
      </p:sp>
    </p:spTree>
    <p:extLst>
      <p:ext uri="{BB962C8B-B14F-4D97-AF65-F5344CB8AC3E}">
        <p14:creationId xmlns:p14="http://schemas.microsoft.com/office/powerpoint/2010/main" val="1510394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Public Information Continued:</a:t>
            </a:r>
          </a:p>
          <a:p>
            <a:pPr marL="0" indent="0" algn="ctr">
              <a:buNone/>
            </a:pPr>
            <a:r>
              <a:rPr lang="en-US" sz="3600" b="1" dirty="0">
                <a:latin typeface="Chalkboard SE" panose="03050602040202020205" pitchFamily="66" charset="77"/>
              </a:rPr>
              <a:t>26.  After a thorough review of the professional survey methodologist report detailing actions to perform a sound membership survey, a 2022 A.A. Membership Survey be conducted with a budgeted cost not to exceed $20,000. The process will include mailing, digital back-end response and analysis, creation of message and distribution, including a “How to Video” for groups/members.</a:t>
            </a:r>
          </a:p>
        </p:txBody>
      </p:sp>
      <p:sp>
        <p:nvSpPr>
          <p:cNvPr id="3" name="TextBox 2">
            <a:extLst>
              <a:ext uri="{FF2B5EF4-FFF2-40B4-BE49-F238E27FC236}">
                <a16:creationId xmlns:a16="http://schemas.microsoft.com/office/drawing/2014/main" id="{E52D3209-C90F-E58A-2B6D-10B080D6D9FB}"/>
              </a:ext>
            </a:extLst>
          </p:cNvPr>
          <p:cNvSpPr txBox="1"/>
          <p:nvPr/>
        </p:nvSpPr>
        <p:spPr>
          <a:xfrm>
            <a:off x="2565400" y="6248400"/>
            <a:ext cx="2154629" cy="369332"/>
          </a:xfrm>
          <a:prstGeom prst="rect">
            <a:avLst/>
          </a:prstGeom>
          <a:noFill/>
        </p:spPr>
        <p:txBody>
          <a:bodyPr wrap="none" rtlCol="0">
            <a:spAutoFit/>
          </a:bodyPr>
          <a:lstStyle/>
          <a:p>
            <a:r>
              <a:rPr lang="en-US" dirty="0">
                <a:solidFill>
                  <a:srgbClr val="00B050"/>
                </a:solidFill>
              </a:rPr>
              <a:t>Passed</a:t>
            </a:r>
            <a:r>
              <a:rPr lang="en-US" dirty="0"/>
              <a:t>: 115/5 SU: 80</a:t>
            </a:r>
          </a:p>
        </p:txBody>
      </p:sp>
    </p:spTree>
    <p:extLst>
      <p:ext uri="{BB962C8B-B14F-4D97-AF65-F5344CB8AC3E}">
        <p14:creationId xmlns:p14="http://schemas.microsoft.com/office/powerpoint/2010/main" val="521511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sz="3600" b="1" dirty="0">
                <a:latin typeface="Chalkboard SE" panose="03050602040202020205" pitchFamily="66" charset="77"/>
              </a:rPr>
              <a:t>Report and Charter: It was recommended that:</a:t>
            </a:r>
          </a:p>
          <a:p>
            <a:pPr marL="0" indent="0" algn="ctr">
              <a:buNone/>
            </a:pPr>
            <a:r>
              <a:rPr lang="en-US" sz="3600" b="1" dirty="0">
                <a:latin typeface="Chalkboard SE" panose="03050602040202020205" pitchFamily="66" charset="77"/>
              </a:rPr>
              <a:t>27. Chapters 8, 9, 10, 11 and 12 of </a:t>
            </a:r>
            <a:r>
              <a:rPr lang="en-US" sz="3600" b="1" i="1" dirty="0">
                <a:latin typeface="Chalkboard SE" panose="03050602040202020205" pitchFamily="66" charset="77"/>
              </a:rPr>
              <a:t>The A.A. Service Manual </a:t>
            </a:r>
            <a:r>
              <a:rPr lang="en-US" sz="3600" b="1" dirty="0">
                <a:latin typeface="Chalkboard SE" panose="03050602040202020205" pitchFamily="66" charset="77"/>
              </a:rPr>
              <a:t>be revised to correct inaccuracies and to provide clarity and consistency on the roles, responsibilities and relationships between the General Service Office, AA Grapevine and A.A. World Services, Inc. (Note: Because 2023 is a printing year these changes would be reviewed by the A.A.W.S. Board, AA Grapevine Board and the General Service Board prior to being brought to the Conference Committee on Report and Charter. This process is in keeping with the 2018 advisory action regarding review of </a:t>
            </a:r>
            <a:r>
              <a:rPr lang="en-US" sz="3600" b="1" i="1" dirty="0">
                <a:latin typeface="Chalkboard SE" panose="03050602040202020205" pitchFamily="66" charset="77"/>
              </a:rPr>
              <a:t>The A.A. Service Manual Combined with Twelve Concepts for World Service.)</a:t>
            </a:r>
            <a:endParaRPr lang="en-US" sz="3600" b="1" dirty="0">
              <a:latin typeface="Chalkboard SE" panose="03050602040202020205" pitchFamily="66" charset="77"/>
            </a:endParaRPr>
          </a:p>
        </p:txBody>
      </p:sp>
      <p:sp>
        <p:nvSpPr>
          <p:cNvPr id="3" name="TextBox 2">
            <a:extLst>
              <a:ext uri="{FF2B5EF4-FFF2-40B4-BE49-F238E27FC236}">
                <a16:creationId xmlns:a16="http://schemas.microsoft.com/office/drawing/2014/main" id="{0E3FBCEC-4BAC-1417-DFD0-615FCB11B76B}"/>
              </a:ext>
            </a:extLst>
          </p:cNvPr>
          <p:cNvSpPr txBox="1"/>
          <p:nvPr/>
        </p:nvSpPr>
        <p:spPr>
          <a:xfrm>
            <a:off x="3098800" y="6197600"/>
            <a:ext cx="4186274" cy="369332"/>
          </a:xfrm>
          <a:prstGeom prst="rect">
            <a:avLst/>
          </a:prstGeom>
          <a:noFill/>
        </p:spPr>
        <p:txBody>
          <a:bodyPr wrap="none" rtlCol="0">
            <a:spAutoFit/>
          </a:bodyPr>
          <a:lstStyle/>
          <a:p>
            <a:r>
              <a:rPr lang="en-US" dirty="0">
                <a:solidFill>
                  <a:srgbClr val="FF0000"/>
                </a:solidFill>
              </a:rPr>
              <a:t>Failed</a:t>
            </a:r>
            <a:r>
              <a:rPr lang="en-US" dirty="0"/>
              <a:t> – </a:t>
            </a:r>
            <a:r>
              <a:rPr lang="en-US" dirty="0">
                <a:solidFill>
                  <a:srgbClr val="00B050"/>
                </a:solidFill>
              </a:rPr>
              <a:t>Reconsider</a:t>
            </a:r>
            <a:r>
              <a:rPr lang="en-US" dirty="0"/>
              <a:t> – </a:t>
            </a:r>
            <a:r>
              <a:rPr lang="en-US" dirty="0">
                <a:solidFill>
                  <a:srgbClr val="00B050"/>
                </a:solidFill>
              </a:rPr>
              <a:t>Passed</a:t>
            </a:r>
            <a:r>
              <a:rPr lang="en-US" dirty="0"/>
              <a:t>: 110/7 SU: 78</a:t>
            </a:r>
          </a:p>
        </p:txBody>
      </p:sp>
    </p:spTree>
    <p:extLst>
      <p:ext uri="{BB962C8B-B14F-4D97-AF65-F5344CB8AC3E}">
        <p14:creationId xmlns:p14="http://schemas.microsoft.com/office/powerpoint/2010/main" val="2538143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00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Report and Charter Continued:</a:t>
            </a:r>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28. Items 5 and 6 that relate to Regional Directories be removed from the Scope of the Report and Charter Composition, Scope and Procedure. (Note: Regional Directories are no longer being produced.)</a:t>
            </a:r>
          </a:p>
        </p:txBody>
      </p:sp>
      <p:sp>
        <p:nvSpPr>
          <p:cNvPr id="3" name="TextBox 2">
            <a:extLst>
              <a:ext uri="{FF2B5EF4-FFF2-40B4-BE49-F238E27FC236}">
                <a16:creationId xmlns:a16="http://schemas.microsoft.com/office/drawing/2014/main" id="{FEB608E9-BE8B-8EA4-254D-15D1DEA46BFB}"/>
              </a:ext>
            </a:extLst>
          </p:cNvPr>
          <p:cNvSpPr txBox="1"/>
          <p:nvPr/>
        </p:nvSpPr>
        <p:spPr>
          <a:xfrm>
            <a:off x="3886200" y="5676900"/>
            <a:ext cx="2154629" cy="369332"/>
          </a:xfrm>
          <a:prstGeom prst="rect">
            <a:avLst/>
          </a:prstGeom>
          <a:noFill/>
        </p:spPr>
        <p:txBody>
          <a:bodyPr wrap="none" rtlCol="0">
            <a:spAutoFit/>
          </a:bodyPr>
          <a:lstStyle/>
          <a:p>
            <a:r>
              <a:rPr lang="en-US" dirty="0">
                <a:solidFill>
                  <a:srgbClr val="00B050"/>
                </a:solidFill>
              </a:rPr>
              <a:t>Passed: </a:t>
            </a:r>
            <a:r>
              <a:rPr lang="en-US" dirty="0"/>
              <a:t>114/3 SU: 78</a:t>
            </a:r>
          </a:p>
        </p:txBody>
      </p:sp>
    </p:spTree>
    <p:extLst>
      <p:ext uri="{BB962C8B-B14F-4D97-AF65-F5344CB8AC3E}">
        <p14:creationId xmlns:p14="http://schemas.microsoft.com/office/powerpoint/2010/main" val="2846030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latin typeface="Chalkboard SE" panose="03050602040202020205" pitchFamily="66" charset="77"/>
              </a:rPr>
              <a:t>Treatment and Accessibilities: It was recommended that:</a:t>
            </a:r>
          </a:p>
          <a:p>
            <a:pPr marL="0" indent="0" algn="ctr">
              <a:buNone/>
            </a:pPr>
            <a:r>
              <a:rPr lang="en-US" sz="3600" b="1" dirty="0">
                <a:latin typeface="Chalkboard SE" panose="03050602040202020205" pitchFamily="66" charset="77"/>
              </a:rPr>
              <a:t>29. The Long Form of Tradition Five be added to the pamphlet “The A.A. Group” on page 12 in the section “What is an A.A. Group?” at its next printing.</a:t>
            </a:r>
          </a:p>
          <a:p>
            <a:pPr marL="0" indent="0" algn="ctr">
              <a:buNone/>
            </a:pPr>
            <a:r>
              <a:rPr lang="en-US" sz="3600" b="1" dirty="0">
                <a:latin typeface="Chalkboard SE" panose="03050602040202020205" pitchFamily="66" charset="77"/>
              </a:rPr>
              <a:t>Note: As a result of the 2021-22 Equitable Distribution of Workload plan, this item was on the agenda of the Conference Committee on Treatment Accessibilities.</a:t>
            </a:r>
          </a:p>
          <a:p>
            <a:pPr marL="0" indent="0" algn="ctr">
              <a:buNone/>
            </a:pPr>
            <a:endParaRPr lang="en-US" sz="3600" b="1" dirty="0">
              <a:latin typeface="Chalkboard SE" panose="03050602040202020205" pitchFamily="66" charset="77"/>
            </a:endParaRPr>
          </a:p>
        </p:txBody>
      </p:sp>
      <p:sp>
        <p:nvSpPr>
          <p:cNvPr id="3" name="TextBox 2">
            <a:extLst>
              <a:ext uri="{FF2B5EF4-FFF2-40B4-BE49-F238E27FC236}">
                <a16:creationId xmlns:a16="http://schemas.microsoft.com/office/drawing/2014/main" id="{E28C78D6-B6DB-F0D1-D2E6-3E931E22884A}"/>
              </a:ext>
            </a:extLst>
          </p:cNvPr>
          <p:cNvSpPr txBox="1"/>
          <p:nvPr/>
        </p:nvSpPr>
        <p:spPr>
          <a:xfrm>
            <a:off x="3860800" y="6134100"/>
            <a:ext cx="2154629" cy="369332"/>
          </a:xfrm>
          <a:prstGeom prst="rect">
            <a:avLst/>
          </a:prstGeom>
          <a:noFill/>
        </p:spPr>
        <p:txBody>
          <a:bodyPr wrap="none" rtlCol="0">
            <a:spAutoFit/>
          </a:bodyPr>
          <a:lstStyle/>
          <a:p>
            <a:r>
              <a:rPr lang="en-US" dirty="0">
                <a:solidFill>
                  <a:srgbClr val="00B050"/>
                </a:solidFill>
              </a:rPr>
              <a:t>Passed: </a:t>
            </a:r>
            <a:r>
              <a:rPr lang="en-US" dirty="0"/>
              <a:t>117/3 SU: 80</a:t>
            </a:r>
          </a:p>
        </p:txBody>
      </p:sp>
    </p:spTree>
    <p:extLst>
      <p:ext uri="{BB962C8B-B14F-4D97-AF65-F5344CB8AC3E}">
        <p14:creationId xmlns:p14="http://schemas.microsoft.com/office/powerpoint/2010/main" val="127232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600" b="1" dirty="0">
                <a:latin typeface="Chalkboard SE" panose="03050602040202020205" pitchFamily="66" charset="77"/>
              </a:rPr>
              <a:t>Trustees: It was recommended that:</a:t>
            </a:r>
          </a:p>
          <a:p>
            <a:pPr marL="0" indent="0" algn="ctr">
              <a:buNone/>
            </a:pPr>
            <a:r>
              <a:rPr lang="en-US" sz="3200" b="1" dirty="0">
                <a:latin typeface="Chalkboard SE" panose="03050602040202020205" pitchFamily="66" charset="77"/>
              </a:rPr>
              <a:t>30. The following slate of trustees of the General Service Board be elected at the annual meeting of the members of the General Service Board on April 30, 2022, following presentation at the 2022 General Service Conference for disapproval if any:</a:t>
            </a:r>
          </a:p>
          <a:p>
            <a:pPr marL="0" indent="0" algn="ctr">
              <a:buNone/>
            </a:pPr>
            <a:r>
              <a:rPr lang="en-US" sz="3200" b="1" dirty="0">
                <a:latin typeface="Chalkboard SE" panose="03050602040202020205" pitchFamily="66" charset="77"/>
              </a:rPr>
              <a:t>Class A Trustees: Molly Anderson, Linda </a:t>
            </a:r>
            <a:r>
              <a:rPr lang="en-US" sz="3200" b="1" dirty="0" err="1">
                <a:latin typeface="Chalkboard SE" panose="03050602040202020205" pitchFamily="66" charset="77"/>
              </a:rPr>
              <a:t>Chezem</a:t>
            </a:r>
            <a:r>
              <a:rPr lang="en-US" sz="3200" b="1" dirty="0">
                <a:latin typeface="Chalkboard SE" panose="03050602040202020205" pitchFamily="66" charset="77"/>
              </a:rPr>
              <a:t>, J.D., Sr. Judith Ann Karam, C.S.A., Hon Kerry Meyer, Al Mooney, M.D., FAAFP, FASAM, Andie Moss, Kevin Prior, MBA, CFA, CPA</a:t>
            </a:r>
          </a:p>
          <a:p>
            <a:pPr marL="0" indent="0" algn="ctr">
              <a:buNone/>
            </a:pPr>
            <a:r>
              <a:rPr lang="en-US" sz="3200" b="1" dirty="0">
                <a:latin typeface="Chalkboard SE" panose="03050602040202020205" pitchFamily="66" charset="77"/>
              </a:rPr>
              <a:t>Class B Trustees: Cathi C., Jimmy D., Josh E., Francis G., Tom H., Reilly K., Deborah K., Trish L., Mike L., Paz P., Marita H.R., Joyce S., Irma V., Carolyn W.</a:t>
            </a:r>
          </a:p>
        </p:txBody>
      </p:sp>
      <p:sp>
        <p:nvSpPr>
          <p:cNvPr id="3" name="TextBox 2">
            <a:extLst>
              <a:ext uri="{FF2B5EF4-FFF2-40B4-BE49-F238E27FC236}">
                <a16:creationId xmlns:a16="http://schemas.microsoft.com/office/drawing/2014/main" id="{7BA9B354-FDB0-5D55-41B4-42744ED0AD0C}"/>
              </a:ext>
            </a:extLst>
          </p:cNvPr>
          <p:cNvSpPr txBox="1"/>
          <p:nvPr/>
        </p:nvSpPr>
        <p:spPr>
          <a:xfrm>
            <a:off x="9169400" y="6184900"/>
            <a:ext cx="2154629" cy="369332"/>
          </a:xfrm>
          <a:prstGeom prst="rect">
            <a:avLst/>
          </a:prstGeom>
          <a:noFill/>
        </p:spPr>
        <p:txBody>
          <a:bodyPr wrap="none" rtlCol="0">
            <a:spAutoFit/>
          </a:bodyPr>
          <a:lstStyle/>
          <a:p>
            <a:r>
              <a:rPr lang="en-US" dirty="0">
                <a:solidFill>
                  <a:srgbClr val="00B050"/>
                </a:solidFill>
              </a:rPr>
              <a:t>Passed: </a:t>
            </a:r>
            <a:r>
              <a:rPr lang="en-US" dirty="0"/>
              <a:t>120/3 SU: 82</a:t>
            </a:r>
          </a:p>
        </p:txBody>
      </p:sp>
    </p:spTree>
    <p:extLst>
      <p:ext uri="{BB962C8B-B14F-4D97-AF65-F5344CB8AC3E}">
        <p14:creationId xmlns:p14="http://schemas.microsoft.com/office/powerpoint/2010/main" val="381217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err="1">
                <a:latin typeface="Chalkboard SE" panose="03050602040202020205" pitchFamily="66" charset="77"/>
              </a:rPr>
              <a:t>FishBowl</a:t>
            </a:r>
            <a:r>
              <a:rPr lang="en-US" sz="3600" b="1" dirty="0">
                <a:latin typeface="Chalkboard SE" panose="03050602040202020205" pitchFamily="66" charset="77"/>
              </a:rPr>
              <a:t> Your Third Legacy Workshop</a:t>
            </a:r>
          </a:p>
          <a:p>
            <a:pPr marL="0" indent="0" algn="ctr">
              <a:buNone/>
            </a:pPr>
            <a:r>
              <a:rPr lang="en-US" sz="3600" b="1" dirty="0">
                <a:latin typeface="Chalkboard SE" panose="03050602040202020205" pitchFamily="66" charset="77"/>
              </a:rPr>
              <a:t>Regional Luncheon/Delegate Orientation </a:t>
            </a:r>
          </a:p>
          <a:p>
            <a:pPr marL="0" indent="0" algn="ctr">
              <a:buNone/>
            </a:pPr>
            <a:r>
              <a:rPr lang="en-US" sz="3600" b="1" dirty="0">
                <a:latin typeface="Chalkboard SE" panose="03050602040202020205" pitchFamily="66" charset="77"/>
              </a:rPr>
              <a:t>Mechanics of the Conference</a:t>
            </a:r>
          </a:p>
          <a:p>
            <a:pPr marL="0" indent="0" algn="ctr">
              <a:buNone/>
            </a:pPr>
            <a:r>
              <a:rPr lang="en-US" sz="3600" b="1" dirty="0">
                <a:latin typeface="Chalkboard SE" panose="03050602040202020205" pitchFamily="66" charset="77"/>
              </a:rPr>
              <a:t>Presentations/Discussion:</a:t>
            </a:r>
          </a:p>
          <a:p>
            <a:pPr marL="0" indent="0" algn="ctr">
              <a:buNone/>
            </a:pPr>
            <a:r>
              <a:rPr lang="en-US" sz="3600" b="1" dirty="0">
                <a:latin typeface="Chalkboard SE" panose="03050602040202020205" pitchFamily="66" charset="77"/>
              </a:rPr>
              <a:t>A.A. International/World Service Meeting</a:t>
            </a:r>
          </a:p>
          <a:p>
            <a:pPr algn="ctr"/>
            <a:r>
              <a:rPr lang="en-US" sz="3600" b="1" dirty="0">
                <a:latin typeface="Chalkboard SE" panose="03050602040202020205" pitchFamily="66" charset="77"/>
              </a:rPr>
              <a:t>REDELA (Meeting of the Americas) by</a:t>
            </a:r>
          </a:p>
          <a:p>
            <a:pPr marL="0" indent="0" algn="ctr">
              <a:buNone/>
            </a:pPr>
            <a:r>
              <a:rPr lang="en-US" sz="3600" b="1" dirty="0">
                <a:latin typeface="Chalkboard SE" panose="03050602040202020205" pitchFamily="66" charset="77"/>
              </a:rPr>
              <a:t>Marita R, TAL-US</a:t>
            </a:r>
          </a:p>
          <a:p>
            <a:pPr algn="ctr"/>
            <a:r>
              <a:rPr lang="en-US" sz="3600" b="1" dirty="0">
                <a:latin typeface="Chalkboard SE" panose="03050602040202020205" pitchFamily="66" charset="77"/>
              </a:rPr>
              <a:t>A.A. Around the World by</a:t>
            </a:r>
          </a:p>
          <a:p>
            <a:pPr algn="ctr"/>
            <a:r>
              <a:rPr lang="en-US" sz="3600" b="1" dirty="0">
                <a:latin typeface="Chalkboard SE" panose="03050602040202020205" pitchFamily="66" charset="77"/>
              </a:rPr>
              <a:t>Trish L, TAL-Canada</a:t>
            </a:r>
          </a:p>
        </p:txBody>
      </p:sp>
    </p:spTree>
    <p:extLst>
      <p:ext uri="{BB962C8B-B14F-4D97-AF65-F5344CB8AC3E}">
        <p14:creationId xmlns:p14="http://schemas.microsoft.com/office/powerpoint/2010/main" val="1160900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sz="3600" b="1" dirty="0">
                <a:latin typeface="Chalkboard SE" panose="03050602040202020205" pitchFamily="66" charset="77"/>
              </a:rPr>
              <a:t>Trustees Continued:</a:t>
            </a:r>
          </a:p>
          <a:p>
            <a:pPr marL="0" indent="0" algn="ctr">
              <a:buNone/>
            </a:pPr>
            <a:r>
              <a:rPr lang="en-US" sz="3600" b="1" dirty="0">
                <a:latin typeface="Chalkboard SE" panose="03050602040202020205" pitchFamily="66" charset="77"/>
              </a:rPr>
              <a:t>31. The following slate of officers of the General Service Board be elected at the annual meeting of the members of the General Service Board on April 30, 2022, following presentation at the 2022 General Service Conference for disapproval if any:</a:t>
            </a:r>
          </a:p>
          <a:p>
            <a:pPr marL="0" indent="0" algn="ctr">
              <a:buNone/>
            </a:pPr>
            <a:r>
              <a:rPr lang="en-US" sz="3600" b="1" dirty="0">
                <a:latin typeface="Chalkboard SE" panose="03050602040202020205" pitchFamily="66" charset="77"/>
              </a:rPr>
              <a:t>Chairperson: Linda </a:t>
            </a:r>
            <a:r>
              <a:rPr lang="en-US" sz="3600" b="1" dirty="0" err="1">
                <a:latin typeface="Chalkboard SE" panose="03050602040202020205" pitchFamily="66" charset="77"/>
              </a:rPr>
              <a:t>Chezem</a:t>
            </a:r>
            <a:r>
              <a:rPr lang="en-US" sz="3600" b="1" dirty="0">
                <a:latin typeface="Chalkboard SE" panose="03050602040202020205" pitchFamily="66" charset="77"/>
              </a:rPr>
              <a:t>, J.D., First Vice-Chairperson: Jimmy D., Second Vice-Chairperson: Francis G. Treasurer: Kevin Prior, MBA, CFA, CPA, Secretary: Cathi C., Assistant Treasurer: Paul </a:t>
            </a:r>
            <a:r>
              <a:rPr lang="en-US" sz="3600" b="1" dirty="0" err="1">
                <a:latin typeface="Chalkboard SE" panose="03050602040202020205" pitchFamily="66" charset="77"/>
              </a:rPr>
              <a:t>Konigstein</a:t>
            </a:r>
            <a:r>
              <a:rPr lang="en-US" sz="3600" b="1" dirty="0">
                <a:latin typeface="Chalkboard SE" panose="03050602040202020205" pitchFamily="66" charset="77"/>
              </a:rPr>
              <a:t>*, Assistant Secretary: Jeff W.*</a:t>
            </a:r>
          </a:p>
          <a:p>
            <a:pPr marL="0" indent="0" algn="ctr">
              <a:buNone/>
            </a:pPr>
            <a:r>
              <a:rPr lang="en-US" sz="3600" b="1" dirty="0">
                <a:latin typeface="Chalkboard SE" panose="03050602040202020205" pitchFamily="66" charset="77"/>
              </a:rPr>
              <a:t>*G.S.O. employees</a:t>
            </a:r>
          </a:p>
        </p:txBody>
      </p:sp>
      <p:sp>
        <p:nvSpPr>
          <p:cNvPr id="3" name="TextBox 2">
            <a:extLst>
              <a:ext uri="{FF2B5EF4-FFF2-40B4-BE49-F238E27FC236}">
                <a16:creationId xmlns:a16="http://schemas.microsoft.com/office/drawing/2014/main" id="{163C6024-B090-CFCC-8A8F-25CD628AD594}"/>
              </a:ext>
            </a:extLst>
          </p:cNvPr>
          <p:cNvSpPr txBox="1"/>
          <p:nvPr/>
        </p:nvSpPr>
        <p:spPr>
          <a:xfrm>
            <a:off x="3340100" y="6172200"/>
            <a:ext cx="2154629" cy="369332"/>
          </a:xfrm>
          <a:prstGeom prst="rect">
            <a:avLst/>
          </a:prstGeom>
          <a:noFill/>
        </p:spPr>
        <p:txBody>
          <a:bodyPr wrap="none" rtlCol="0">
            <a:spAutoFit/>
          </a:bodyPr>
          <a:lstStyle/>
          <a:p>
            <a:r>
              <a:rPr lang="en-US" dirty="0">
                <a:solidFill>
                  <a:srgbClr val="00B050"/>
                </a:solidFill>
              </a:rPr>
              <a:t>Passed: </a:t>
            </a:r>
            <a:r>
              <a:rPr lang="en-US" dirty="0"/>
              <a:t>118/2 SU: 80</a:t>
            </a:r>
          </a:p>
        </p:txBody>
      </p:sp>
    </p:spTree>
    <p:extLst>
      <p:ext uri="{BB962C8B-B14F-4D97-AF65-F5344CB8AC3E}">
        <p14:creationId xmlns:p14="http://schemas.microsoft.com/office/powerpoint/2010/main" val="827414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Trustees Continued:</a:t>
            </a:r>
          </a:p>
          <a:p>
            <a:pPr marL="0" indent="0" algn="ctr">
              <a:buNone/>
            </a:pPr>
            <a:r>
              <a:rPr lang="en-US" sz="3400" b="1" dirty="0">
                <a:latin typeface="Chalkboard SE" panose="03050602040202020205" pitchFamily="66" charset="77"/>
              </a:rPr>
              <a:t>32. The following slate of directors be elected at the annual meeting of the members of the A.A. World Services Corporate Board on April 30, 2022, following presentation at the 2022 General Service Conference for disapproval if any:</a:t>
            </a:r>
          </a:p>
          <a:p>
            <a:pPr marL="0" indent="0" algn="ctr">
              <a:buNone/>
            </a:pPr>
            <a:r>
              <a:rPr lang="en-US" sz="3400" b="1" dirty="0">
                <a:latin typeface="Chalkboard SE" panose="03050602040202020205" pitchFamily="66" charset="77"/>
              </a:rPr>
              <a:t>Cathi C., Vera F., Deborah K., Clinton M., Irma V., Carolyn W., John W., Bob W.*, Jeff W.*</a:t>
            </a:r>
          </a:p>
          <a:p>
            <a:pPr marL="0" indent="0" algn="ctr">
              <a:buNone/>
            </a:pPr>
            <a:r>
              <a:rPr lang="en-US" sz="3400" b="1" dirty="0">
                <a:latin typeface="Chalkboard SE" panose="03050602040202020205" pitchFamily="66" charset="77"/>
              </a:rPr>
              <a:t>*G.S.O. employees</a:t>
            </a:r>
          </a:p>
        </p:txBody>
      </p:sp>
      <p:sp>
        <p:nvSpPr>
          <p:cNvPr id="3" name="TextBox 2">
            <a:extLst>
              <a:ext uri="{FF2B5EF4-FFF2-40B4-BE49-F238E27FC236}">
                <a16:creationId xmlns:a16="http://schemas.microsoft.com/office/drawing/2014/main" id="{16AC0AC0-504B-C888-BCFF-AFF14F50C3D3}"/>
              </a:ext>
            </a:extLst>
          </p:cNvPr>
          <p:cNvSpPr txBox="1"/>
          <p:nvPr/>
        </p:nvSpPr>
        <p:spPr>
          <a:xfrm>
            <a:off x="8178800" y="5867400"/>
            <a:ext cx="2154629" cy="369332"/>
          </a:xfrm>
          <a:prstGeom prst="rect">
            <a:avLst/>
          </a:prstGeom>
          <a:noFill/>
        </p:spPr>
        <p:txBody>
          <a:bodyPr wrap="none" rtlCol="0">
            <a:spAutoFit/>
          </a:bodyPr>
          <a:lstStyle/>
          <a:p>
            <a:r>
              <a:rPr lang="en-US" dirty="0">
                <a:solidFill>
                  <a:srgbClr val="00B050"/>
                </a:solidFill>
              </a:rPr>
              <a:t>Passed: </a:t>
            </a:r>
            <a:r>
              <a:rPr lang="en-US" dirty="0"/>
              <a:t>120/1 SU: 81</a:t>
            </a:r>
          </a:p>
        </p:txBody>
      </p:sp>
    </p:spTree>
    <p:extLst>
      <p:ext uri="{BB962C8B-B14F-4D97-AF65-F5344CB8AC3E}">
        <p14:creationId xmlns:p14="http://schemas.microsoft.com/office/powerpoint/2010/main" val="1171465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Trustees Continue:</a:t>
            </a:r>
          </a:p>
          <a:p>
            <a:pPr marL="0" indent="0" algn="ctr">
              <a:buNone/>
            </a:pPr>
            <a:r>
              <a:rPr lang="en-US" sz="3600" b="1" dirty="0">
                <a:latin typeface="Chalkboard SE" panose="03050602040202020205" pitchFamily="66" charset="77"/>
              </a:rPr>
              <a:t>33. </a:t>
            </a:r>
            <a:r>
              <a:rPr lang="en-US" sz="3400" b="1" dirty="0">
                <a:latin typeface="Chalkboard SE" panose="03050602040202020205" pitchFamily="66" charset="77"/>
              </a:rPr>
              <a:t>The following slate of directors be elected at the annual meeting of the members of the AA Grapevine Corporate Board on April 30, 2022, following presentation at the 2022 General Service Conference for disapproval if any:</a:t>
            </a:r>
          </a:p>
          <a:p>
            <a:pPr marL="0" indent="0" algn="ctr">
              <a:buNone/>
            </a:pPr>
            <a:r>
              <a:rPr lang="en-US" sz="3400" b="1" dirty="0">
                <a:latin typeface="Chalkboard SE" panose="03050602040202020205" pitchFamily="66" charset="77"/>
              </a:rPr>
              <a:t>Molly Anderson, Chris C., Josh E., Cindy F., Tom H., </a:t>
            </a:r>
            <a:r>
              <a:rPr lang="en-US" sz="3400" b="1" dirty="0" err="1">
                <a:latin typeface="Chalkboard SE" panose="03050602040202020205" pitchFamily="66" charset="77"/>
              </a:rPr>
              <a:t>Coree</a:t>
            </a:r>
            <a:r>
              <a:rPr lang="en-US" sz="3400" b="1" dirty="0">
                <a:latin typeface="Chalkboard SE" panose="03050602040202020205" pitchFamily="66" charset="77"/>
              </a:rPr>
              <a:t> H., Mike L., Paz P., David S.</a:t>
            </a:r>
          </a:p>
          <a:p>
            <a:pPr marL="0" indent="0" algn="ctr">
              <a:buNone/>
            </a:pPr>
            <a:r>
              <a:rPr lang="en-US" sz="3400" b="1" dirty="0">
                <a:latin typeface="Chalkboard SE" panose="03050602040202020205" pitchFamily="66" charset="77"/>
              </a:rPr>
              <a:t>*AA Grapevine employee</a:t>
            </a:r>
          </a:p>
        </p:txBody>
      </p:sp>
      <p:sp>
        <p:nvSpPr>
          <p:cNvPr id="3" name="TextBox 2">
            <a:extLst>
              <a:ext uri="{FF2B5EF4-FFF2-40B4-BE49-F238E27FC236}">
                <a16:creationId xmlns:a16="http://schemas.microsoft.com/office/drawing/2014/main" id="{7E429969-990F-E023-EFD6-3C1AACA03C4F}"/>
              </a:ext>
            </a:extLst>
          </p:cNvPr>
          <p:cNvSpPr txBox="1"/>
          <p:nvPr/>
        </p:nvSpPr>
        <p:spPr>
          <a:xfrm>
            <a:off x="9169400" y="5918200"/>
            <a:ext cx="2101729" cy="369332"/>
          </a:xfrm>
          <a:prstGeom prst="rect">
            <a:avLst/>
          </a:prstGeom>
          <a:noFill/>
        </p:spPr>
        <p:txBody>
          <a:bodyPr wrap="none" rtlCol="0">
            <a:spAutoFit/>
          </a:bodyPr>
          <a:lstStyle/>
          <a:p>
            <a:r>
              <a:rPr lang="en-US" dirty="0">
                <a:solidFill>
                  <a:srgbClr val="00B050"/>
                </a:solidFill>
              </a:rPr>
              <a:t>Passed: </a:t>
            </a:r>
            <a:r>
              <a:rPr lang="en-US" dirty="0"/>
              <a:t>114/3 SU:78</a:t>
            </a:r>
          </a:p>
        </p:txBody>
      </p:sp>
    </p:spTree>
    <p:extLst>
      <p:ext uri="{BB962C8B-B14F-4D97-AF65-F5344CB8AC3E}">
        <p14:creationId xmlns:p14="http://schemas.microsoft.com/office/powerpoint/2010/main" val="3890606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Trustees Continued:</a:t>
            </a:r>
          </a:p>
          <a:p>
            <a:pPr marL="0" indent="0" algn="ctr">
              <a:buNone/>
            </a:pPr>
            <a:r>
              <a:rPr lang="en-US" sz="3400" b="1" dirty="0">
                <a:latin typeface="Chalkboard SE" panose="03050602040202020205" pitchFamily="66" charset="77"/>
              </a:rPr>
              <a:t>34. The “Suggested Procedure to Reorganize the General Service Board and the boards of A.A.W.S., Inc. and AA Grapevine, Inc.” be approved as one acceptable pathway to a whole or partial reorganization of the Boards, understanding that, as provided by the Conference Charter, the final process will be determined by whichever General Service Conference might be considering reorganization.</a:t>
            </a:r>
          </a:p>
        </p:txBody>
      </p:sp>
      <p:sp>
        <p:nvSpPr>
          <p:cNvPr id="3" name="TextBox 2">
            <a:extLst>
              <a:ext uri="{FF2B5EF4-FFF2-40B4-BE49-F238E27FC236}">
                <a16:creationId xmlns:a16="http://schemas.microsoft.com/office/drawing/2014/main" id="{DD21FA6D-64E3-6FED-C995-29CF41E6C3B0}"/>
              </a:ext>
            </a:extLst>
          </p:cNvPr>
          <p:cNvSpPr txBox="1"/>
          <p:nvPr/>
        </p:nvSpPr>
        <p:spPr>
          <a:xfrm>
            <a:off x="3695700" y="6045200"/>
            <a:ext cx="2271648" cy="369332"/>
          </a:xfrm>
          <a:prstGeom prst="rect">
            <a:avLst/>
          </a:prstGeom>
          <a:noFill/>
        </p:spPr>
        <p:txBody>
          <a:bodyPr wrap="none" rtlCol="0">
            <a:spAutoFit/>
          </a:bodyPr>
          <a:lstStyle/>
          <a:p>
            <a:r>
              <a:rPr lang="en-US" dirty="0">
                <a:solidFill>
                  <a:srgbClr val="00B050"/>
                </a:solidFill>
              </a:rPr>
              <a:t>Passed: </a:t>
            </a:r>
            <a:r>
              <a:rPr lang="en-US" dirty="0"/>
              <a:t>111/16 SU: 85</a:t>
            </a:r>
          </a:p>
        </p:txBody>
      </p:sp>
    </p:spTree>
    <p:extLst>
      <p:ext uri="{BB962C8B-B14F-4D97-AF65-F5344CB8AC3E}">
        <p14:creationId xmlns:p14="http://schemas.microsoft.com/office/powerpoint/2010/main" val="2732215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Trustees Continued:</a:t>
            </a:r>
          </a:p>
          <a:p>
            <a:pPr marL="742950" indent="-742950" algn="ctr">
              <a:buAutoNum type="arabicPeriod" startAt="35"/>
            </a:pPr>
            <a:r>
              <a:rPr lang="en-US" sz="3400" b="1" dirty="0">
                <a:latin typeface="Chalkboard SE" panose="03050602040202020205" pitchFamily="66" charset="77"/>
              </a:rPr>
              <a:t>The trustees’ Literature Committee revise the pamphlet “Do You Think You’re Different?” to update the stories to represent greater diversity and bring back a draft pamphlet or progress report to the 2023 General Service Conference.</a:t>
            </a:r>
          </a:p>
          <a:p>
            <a:pPr marL="0" indent="0" algn="ctr">
              <a:buNone/>
            </a:pPr>
            <a:r>
              <a:rPr lang="en-US" sz="3400" b="1" dirty="0">
                <a:latin typeface="Chalkboard SE" panose="03050602040202020205" pitchFamily="66" charset="77"/>
              </a:rPr>
              <a:t>Note: As a result of the 2021-22 Equitable Distribution of Workload plan, this item was on the agenda of the Conference Committee on Trustees.</a:t>
            </a:r>
          </a:p>
        </p:txBody>
      </p:sp>
      <p:sp>
        <p:nvSpPr>
          <p:cNvPr id="3" name="TextBox 2">
            <a:extLst>
              <a:ext uri="{FF2B5EF4-FFF2-40B4-BE49-F238E27FC236}">
                <a16:creationId xmlns:a16="http://schemas.microsoft.com/office/drawing/2014/main" id="{DD7543C9-6551-1A49-3350-F73F5BC8E072}"/>
              </a:ext>
            </a:extLst>
          </p:cNvPr>
          <p:cNvSpPr txBox="1"/>
          <p:nvPr/>
        </p:nvSpPr>
        <p:spPr>
          <a:xfrm>
            <a:off x="4699000" y="6083300"/>
            <a:ext cx="2271648" cy="369332"/>
          </a:xfrm>
          <a:prstGeom prst="rect">
            <a:avLst/>
          </a:prstGeom>
          <a:noFill/>
        </p:spPr>
        <p:txBody>
          <a:bodyPr wrap="none" rtlCol="0">
            <a:spAutoFit/>
          </a:bodyPr>
          <a:lstStyle/>
          <a:p>
            <a:r>
              <a:rPr lang="en-US" dirty="0">
                <a:solidFill>
                  <a:srgbClr val="00B050"/>
                </a:solidFill>
              </a:rPr>
              <a:t>Passed: </a:t>
            </a:r>
            <a:r>
              <a:rPr lang="en-US" dirty="0"/>
              <a:t>110/13 SU: 82</a:t>
            </a:r>
          </a:p>
        </p:txBody>
      </p:sp>
    </p:spTree>
    <p:extLst>
      <p:ext uri="{BB962C8B-B14F-4D97-AF65-F5344CB8AC3E}">
        <p14:creationId xmlns:p14="http://schemas.microsoft.com/office/powerpoint/2010/main" val="1113876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endParaRPr lang="en-US" sz="8800" b="1" dirty="0">
              <a:latin typeface="Chalkboard SE" panose="03050602040202020205" pitchFamily="66" charset="77"/>
            </a:endParaRPr>
          </a:p>
          <a:p>
            <a:pPr marL="0" indent="0" algn="ctr">
              <a:buNone/>
            </a:pPr>
            <a:r>
              <a:rPr lang="en-US" sz="8800" b="1" dirty="0">
                <a:latin typeface="Chalkboard SE" panose="03050602040202020205" pitchFamily="66" charset="77"/>
              </a:rPr>
              <a:t>Committee</a:t>
            </a:r>
          </a:p>
          <a:p>
            <a:pPr marL="0" indent="0" algn="ctr">
              <a:buNone/>
            </a:pPr>
            <a:r>
              <a:rPr lang="en-US" sz="8800" b="1" dirty="0">
                <a:latin typeface="Chalkboard SE" panose="03050602040202020205" pitchFamily="66" charset="77"/>
              </a:rPr>
              <a:t>Considerations</a:t>
            </a:r>
          </a:p>
        </p:txBody>
      </p:sp>
    </p:spTree>
    <p:extLst>
      <p:ext uri="{BB962C8B-B14F-4D97-AF65-F5344CB8AC3E}">
        <p14:creationId xmlns:p14="http://schemas.microsoft.com/office/powerpoint/2010/main" val="2594556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AGENDA Committee Considerations: </a:t>
            </a:r>
            <a:endParaRPr lang="en-US" sz="3600" b="1" dirty="0"/>
          </a:p>
          <a:p>
            <a:pPr marL="0" indent="0">
              <a:buNone/>
            </a:pPr>
            <a:r>
              <a:rPr lang="en-US" dirty="0"/>
              <a:t>• The committee expressed appreciation for the special Board presentation related to the participation of online groups in the U.S./Canada service structure at the 72nd General Service Conference. </a:t>
            </a:r>
            <a:endParaRPr lang="en-US" sz="3600" dirty="0"/>
          </a:p>
          <a:p>
            <a:pPr marL="0" indent="0">
              <a:buNone/>
            </a:pPr>
            <a:r>
              <a:rPr lang="en-US" dirty="0"/>
              <a:t>The committee agreed that a sharing session with more time for a broader range of perspectives from among Conference members would be helpful. The committee requested that the General Service Board conduct an interactive sharing session at the 73rd General Service Conference on the participation of online groups in the U.S./Canada service structure and include the following question within the framework of the sharing session: </a:t>
            </a:r>
            <a:endParaRPr lang="en-US" sz="3600" dirty="0"/>
          </a:p>
          <a:p>
            <a:pPr>
              <a:buFont typeface="Wingdings" pitchFamily="2" charset="2"/>
              <a:buChar char="Ø"/>
            </a:pPr>
            <a:r>
              <a:rPr lang="en-US" dirty="0"/>
              <a:t> What are the successes and challenges at the group, district and area levels with respect to this topic? </a:t>
            </a:r>
            <a:endParaRPr lang="en-US" sz="3600" dirty="0"/>
          </a:p>
          <a:p>
            <a:pPr algn="ctr"/>
            <a:endParaRPr lang="en-US" sz="3600" b="1" dirty="0">
              <a:latin typeface="Chalkboard SE" panose="03050602040202020205" pitchFamily="66" charset="77"/>
            </a:endParaRPr>
          </a:p>
        </p:txBody>
      </p:sp>
    </p:spTree>
    <p:extLst>
      <p:ext uri="{BB962C8B-B14F-4D97-AF65-F5344CB8AC3E}">
        <p14:creationId xmlns:p14="http://schemas.microsoft.com/office/powerpoint/2010/main" val="921202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ARCHIVES Committee Considerations: </a:t>
            </a:r>
            <a:endParaRPr lang="en-US" sz="3600" b="1" dirty="0"/>
          </a:p>
          <a:p>
            <a:pPr marL="0" indent="0">
              <a:buNone/>
            </a:pPr>
            <a:r>
              <a:rPr lang="en-US" dirty="0"/>
              <a:t>• The committee reviewed the Archives Workbook and expressed satisfaction with the content. The committee also received a verbal report on some of the revisions and updates to the draft workbook, including: </a:t>
            </a:r>
            <a:endParaRPr lang="en-US" sz="3600" dirty="0"/>
          </a:p>
          <a:p>
            <a:pPr>
              <a:buFont typeface="Wingdings" pitchFamily="2" charset="2"/>
              <a:buChar char="Ø"/>
            </a:pPr>
            <a:r>
              <a:rPr lang="en-US" dirty="0"/>
              <a:t> New shared experiences and a new subsection from local archivists on specific topics pertaining to archival work; </a:t>
            </a:r>
            <a:endParaRPr lang="en-US" sz="3600" dirty="0"/>
          </a:p>
          <a:p>
            <a:pPr>
              <a:buFont typeface="Wingdings" pitchFamily="2" charset="2"/>
              <a:buChar char="Ø"/>
            </a:pPr>
            <a:r>
              <a:rPr lang="en-US" dirty="0"/>
              <a:t> Revised Guidelines for Collecting Oral Histories to include text offering suggestions on ways to conduct ASL interviews with members in the Deaf community to offer a wider diversity of sharing; </a:t>
            </a:r>
            <a:endParaRPr lang="en-US" sz="3600" dirty="0"/>
          </a:p>
          <a:p>
            <a:pPr>
              <a:buFont typeface="Wingdings" pitchFamily="2" charset="2"/>
              <a:buChar char="Ø"/>
            </a:pPr>
            <a:r>
              <a:rPr lang="en-US" dirty="0"/>
              <a:t> Replaced gender-specific language throughout the workbook; </a:t>
            </a:r>
            <a:endParaRPr lang="en-US" sz="3600" dirty="0"/>
          </a:p>
          <a:p>
            <a:pPr>
              <a:buFont typeface="Wingdings" pitchFamily="2" charset="2"/>
              <a:buChar char="Ø"/>
            </a:pPr>
            <a:r>
              <a:rPr lang="en-US" dirty="0"/>
              <a:t> Updated Archives policies; and other minor editorial updates. </a:t>
            </a:r>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660603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COOPERATION WITH THE PROFESSIONAL COMMUNITY Committee Considerations: </a:t>
            </a:r>
            <a:endParaRPr lang="en-US" sz="3600" b="1" dirty="0"/>
          </a:p>
          <a:p>
            <a:r>
              <a:rPr lang="en-US" dirty="0"/>
              <a:t>The committee reviewed a progress report on the LinkedIn page implementation and an update from the senior digital communications analyst. The committee requested that a progress report be brought back to the 2023 Conference Committee on C.P.C. and suggested that it include the following content: </a:t>
            </a:r>
          </a:p>
          <a:p>
            <a:pPr lvl="1">
              <a:buFont typeface="Wingdings" pitchFamily="2" charset="2"/>
              <a:buChar char="Ø"/>
            </a:pPr>
            <a:r>
              <a:rPr lang="en-US" dirty="0"/>
              <a:t>  An additional cadence strategy that increases the number of posts per month developed over the year. </a:t>
            </a:r>
          </a:p>
          <a:p>
            <a:pPr lvl="1">
              <a:buFont typeface="Wingdings" pitchFamily="2" charset="2"/>
              <a:buChar char="Ø"/>
            </a:pPr>
            <a:r>
              <a:rPr lang="en-US" dirty="0"/>
              <a:t>  A strategy of posting often, to increase the search result ranking. </a:t>
            </a:r>
          </a:p>
          <a:p>
            <a:pPr lvl="1">
              <a:buFont typeface="Wingdings" pitchFamily="2" charset="2"/>
              <a:buChar char="Ø"/>
            </a:pPr>
            <a:r>
              <a:rPr lang="en-US" dirty="0"/>
              <a:t>  Posts targeted to professionals on topics such as A.A. anonymity, Self- Support, cooperation without affiliation, and our public relations policy.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918324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COOPERATION WITH THE PROFESSIONAL COMMUNITY Committee Considerations: </a:t>
            </a:r>
            <a:endParaRPr lang="en-US" sz="3600" b="1" dirty="0"/>
          </a:p>
          <a:p>
            <a:pPr marL="0" indent="0">
              <a:buNone/>
            </a:pPr>
            <a:endParaRPr lang="en-US" dirty="0"/>
          </a:p>
          <a:p>
            <a:r>
              <a:rPr lang="en-US" dirty="0"/>
              <a:t>The committee also discussed a comprehensive approach in exploring and optimizing digital resources. The committee requested that the staff secretary send a memo to the trustees’ Public Information Committee with the following suggestions to be included as part of the Comprehensive Media Plan (CMP): </a:t>
            </a:r>
          </a:p>
          <a:p>
            <a:pPr lvl="1">
              <a:buFont typeface="Wingdings" pitchFamily="2" charset="2"/>
              <a:buChar char="Ø"/>
            </a:pPr>
            <a:r>
              <a:rPr lang="en-US" dirty="0"/>
              <a:t>  Explore effective ways to post videos and documents on non-A.A. platforms. </a:t>
            </a:r>
          </a:p>
          <a:p>
            <a:pPr lvl="1">
              <a:buFont typeface="Wingdings" pitchFamily="2" charset="2"/>
              <a:buChar char="Ø"/>
            </a:pPr>
            <a:r>
              <a:rPr lang="en-US" dirty="0"/>
              <a:t>  Noting the multiple committee and Board discussions on the use of QR codes, identify where and how to approach QR code usage in A.A. materials at C.P.C./P.I. events.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30035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latin typeface="Chalkboard SE" panose="03050602040202020205" pitchFamily="66" charset="77"/>
              </a:rPr>
              <a:t>Joint Trustees and Conference Committee Meetings:</a:t>
            </a:r>
          </a:p>
          <a:p>
            <a:pPr marL="0" indent="0" algn="ctr">
              <a:buNone/>
            </a:pPr>
            <a:r>
              <a:rPr lang="en-US" sz="3600" b="1" dirty="0">
                <a:latin typeface="Chalkboard SE" panose="03050602040202020205" pitchFamily="66" charset="77"/>
              </a:rPr>
              <a:t>Equitable Distribution of Workload Items</a:t>
            </a:r>
          </a:p>
          <a:p>
            <a:pPr marL="0" indent="0" algn="ctr">
              <a:buNone/>
            </a:pPr>
            <a:r>
              <a:rPr lang="en-US" sz="3600" b="1" dirty="0">
                <a:latin typeface="Chalkboard SE" panose="03050602040202020205" pitchFamily="66" charset="77"/>
              </a:rPr>
              <a:t>Report and Charter Committee</a:t>
            </a:r>
          </a:p>
          <a:p>
            <a:pPr marL="0" indent="0" algn="ctr">
              <a:buNone/>
            </a:pPr>
            <a:endParaRPr lang="en-US" sz="3600" b="1" dirty="0">
              <a:latin typeface="Chalkboard SE" panose="03050602040202020205" pitchFamily="66" charset="77"/>
            </a:endParaRPr>
          </a:p>
        </p:txBody>
      </p:sp>
      <p:pic>
        <p:nvPicPr>
          <p:cNvPr id="4" name="Picture 3">
            <a:extLst>
              <a:ext uri="{FF2B5EF4-FFF2-40B4-BE49-F238E27FC236}">
                <a16:creationId xmlns:a16="http://schemas.microsoft.com/office/drawing/2014/main" id="{77B100D8-F647-7E90-70E1-16E07823F593}"/>
              </a:ext>
            </a:extLst>
          </p:cNvPr>
          <p:cNvPicPr>
            <a:picLocks noChangeAspect="1"/>
          </p:cNvPicPr>
          <p:nvPr/>
        </p:nvPicPr>
        <p:blipFill rotWithShape="1">
          <a:blip r:embed="rId2"/>
          <a:srcRect t="32007" r="8496" b="24488"/>
          <a:stretch/>
        </p:blipFill>
        <p:spPr>
          <a:xfrm>
            <a:off x="1109664" y="3543300"/>
            <a:ext cx="4462462" cy="2828926"/>
          </a:xfrm>
          <a:prstGeom prst="rect">
            <a:avLst/>
          </a:prstGeom>
        </p:spPr>
      </p:pic>
      <p:pic>
        <p:nvPicPr>
          <p:cNvPr id="7" name="Picture 6">
            <a:extLst>
              <a:ext uri="{FF2B5EF4-FFF2-40B4-BE49-F238E27FC236}">
                <a16:creationId xmlns:a16="http://schemas.microsoft.com/office/drawing/2014/main" id="{99B8C13F-E696-CD44-759F-78E603661FE7}"/>
              </a:ext>
            </a:extLst>
          </p:cNvPr>
          <p:cNvPicPr>
            <a:picLocks noChangeAspect="1"/>
          </p:cNvPicPr>
          <p:nvPr/>
        </p:nvPicPr>
        <p:blipFill rotWithShape="1">
          <a:blip r:embed="rId3"/>
          <a:srcRect t="19983" r="2192"/>
          <a:stretch/>
        </p:blipFill>
        <p:spPr>
          <a:xfrm>
            <a:off x="7000875" y="3482976"/>
            <a:ext cx="4462462" cy="2949574"/>
          </a:xfrm>
          <a:prstGeom prst="rect">
            <a:avLst/>
          </a:prstGeom>
        </p:spPr>
      </p:pic>
      <p:pic>
        <p:nvPicPr>
          <p:cNvPr id="11" name="Graphic 10" descr="Star-struck face with solid fill with solid fill">
            <a:extLst>
              <a:ext uri="{FF2B5EF4-FFF2-40B4-BE49-F238E27FC236}">
                <a16:creationId xmlns:a16="http://schemas.microsoft.com/office/drawing/2014/main" id="{2DFCCA51-E1CC-6252-1C77-5BE1FFA9F2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895" y="3986213"/>
            <a:ext cx="914400" cy="511176"/>
          </a:xfrm>
          <a:prstGeom prst="rect">
            <a:avLst/>
          </a:prstGeom>
        </p:spPr>
      </p:pic>
      <p:pic>
        <p:nvPicPr>
          <p:cNvPr id="12" name="Graphic 11" descr="Star-struck face with solid fill with solid fill">
            <a:extLst>
              <a:ext uri="{FF2B5EF4-FFF2-40B4-BE49-F238E27FC236}">
                <a16:creationId xmlns:a16="http://schemas.microsoft.com/office/drawing/2014/main" id="{6C7B948C-2358-0C00-8008-D84ACD58B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9070" y="3730625"/>
            <a:ext cx="914400" cy="511176"/>
          </a:xfrm>
          <a:prstGeom prst="rect">
            <a:avLst/>
          </a:prstGeom>
        </p:spPr>
      </p:pic>
      <p:pic>
        <p:nvPicPr>
          <p:cNvPr id="13" name="Graphic 12" descr="Star-struck face with solid fill with solid fill">
            <a:extLst>
              <a:ext uri="{FF2B5EF4-FFF2-40B4-BE49-F238E27FC236}">
                <a16:creationId xmlns:a16="http://schemas.microsoft.com/office/drawing/2014/main" id="{E5D22439-8BC7-6160-5CBA-2F3D5259B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8214" y="3730625"/>
            <a:ext cx="762000" cy="511176"/>
          </a:xfrm>
          <a:prstGeom prst="rect">
            <a:avLst/>
          </a:prstGeom>
        </p:spPr>
      </p:pic>
      <p:pic>
        <p:nvPicPr>
          <p:cNvPr id="14" name="Graphic 13" descr="Star-struck face with solid fill with solid fill">
            <a:extLst>
              <a:ext uri="{FF2B5EF4-FFF2-40B4-BE49-F238E27FC236}">
                <a16:creationId xmlns:a16="http://schemas.microsoft.com/office/drawing/2014/main" id="{72260004-DC7D-2427-6F79-D42B35A15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4707" y="3602831"/>
            <a:ext cx="914400" cy="511176"/>
          </a:xfrm>
          <a:prstGeom prst="rect">
            <a:avLst/>
          </a:prstGeom>
        </p:spPr>
      </p:pic>
      <p:pic>
        <p:nvPicPr>
          <p:cNvPr id="15" name="Graphic 14" descr="Star-struck face with solid fill with solid fill">
            <a:extLst>
              <a:ext uri="{FF2B5EF4-FFF2-40B4-BE49-F238E27FC236}">
                <a16:creationId xmlns:a16="http://schemas.microsoft.com/office/drawing/2014/main" id="{924B6D85-0892-1830-09ED-9E0CCA74C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9852" y="3893742"/>
            <a:ext cx="914400" cy="511176"/>
          </a:xfrm>
          <a:prstGeom prst="rect">
            <a:avLst/>
          </a:prstGeom>
        </p:spPr>
      </p:pic>
      <p:pic>
        <p:nvPicPr>
          <p:cNvPr id="16" name="Graphic 15" descr="Star-struck face with solid fill with solid fill">
            <a:extLst>
              <a:ext uri="{FF2B5EF4-FFF2-40B4-BE49-F238E27FC236}">
                <a16:creationId xmlns:a16="http://schemas.microsoft.com/office/drawing/2014/main" id="{C57C6E95-6D5D-F61A-58D2-E437AC138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7631" y="3893742"/>
            <a:ext cx="914400" cy="511176"/>
          </a:xfrm>
          <a:prstGeom prst="rect">
            <a:avLst/>
          </a:prstGeom>
        </p:spPr>
      </p:pic>
      <p:pic>
        <p:nvPicPr>
          <p:cNvPr id="18" name="Graphic 17" descr="Star-struck face with solid fill with solid fill">
            <a:extLst>
              <a:ext uri="{FF2B5EF4-FFF2-40B4-BE49-F238E27FC236}">
                <a16:creationId xmlns:a16="http://schemas.microsoft.com/office/drawing/2014/main" id="{E5455608-2C41-6574-522A-5ABBD29F01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9931" y="3832226"/>
            <a:ext cx="914400" cy="511176"/>
          </a:xfrm>
          <a:prstGeom prst="rect">
            <a:avLst/>
          </a:prstGeom>
        </p:spPr>
      </p:pic>
      <p:pic>
        <p:nvPicPr>
          <p:cNvPr id="19" name="Graphic 18" descr="Star-struck face with solid fill with solid fill">
            <a:extLst>
              <a:ext uri="{FF2B5EF4-FFF2-40B4-BE49-F238E27FC236}">
                <a16:creationId xmlns:a16="http://schemas.microsoft.com/office/drawing/2014/main" id="{C493C7C0-079B-3A13-E154-8570453B1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050" y="4361262"/>
            <a:ext cx="914400" cy="511176"/>
          </a:xfrm>
          <a:prstGeom prst="rect">
            <a:avLst/>
          </a:prstGeom>
        </p:spPr>
      </p:pic>
    </p:spTree>
    <p:extLst>
      <p:ext uri="{BB962C8B-B14F-4D97-AF65-F5344CB8AC3E}">
        <p14:creationId xmlns:p14="http://schemas.microsoft.com/office/powerpoint/2010/main" val="274630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COOPERATION WITH THE PROFESSIONAL COMMUNITY Committee Considerations: </a:t>
            </a:r>
            <a:endParaRPr lang="en-US" sz="3600" b="1" dirty="0"/>
          </a:p>
          <a:p>
            <a:pPr marL="0" indent="0" algn="ctr">
              <a:buNone/>
            </a:pPr>
            <a:endParaRPr lang="en-US" dirty="0"/>
          </a:p>
          <a:p>
            <a:pPr marL="0" indent="0" algn="ctr">
              <a:buNone/>
            </a:pPr>
            <a:r>
              <a:rPr lang="en-US" dirty="0"/>
              <a:t>The committee reviewed the suggested revisions to the draft pamphlet “A.A. in Your Community” and received an update from the executive editor. The committee offered additional suggestions and asked the staff secretary to forward a memo to the trustees’ C.P.C./T.A. committee with additional sharing and suggestions on the content. The committee requested that a progress report or final draft pamphlet be brought back to the 2023 Conference Committee on Cooperation with the Professional Community.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21578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COOPERATION WITH THE PROFESSIONAL COMMUNITY Committee Considerations: </a:t>
            </a:r>
          </a:p>
          <a:p>
            <a:pPr marL="0" indent="0" algn="ctr">
              <a:buNone/>
            </a:pPr>
            <a:r>
              <a:rPr lang="en-US" dirty="0"/>
              <a:t>The committee reviewed a progress report on the development of an outward facing pamphlet for mental health professionals and expressed their appreciation. The committee noted that utilizing a focus group was a useful approach to explore and identify the needs of mental health professionals when they are addressing the suffering alcoholic. The committee asked that the staff secretary forward a memo with additional suggestions to the trustees’ C.P.C./T.A. committee. The committee requested that a progress report or draft pamphlet be brought back to the 2023 Conference Committee on Cooperation with the Professional Community. </a:t>
            </a:r>
          </a:p>
          <a:p>
            <a:pPr marL="0" indent="0" algn="ctr">
              <a:buNone/>
            </a:pPr>
            <a:endParaRPr lang="en-US" sz="44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846251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COOPERATION WITH THE PROFESSIONAL COMMUNITY Committee Considerations: </a:t>
            </a:r>
          </a:p>
          <a:p>
            <a:pPr marL="0" indent="0" algn="ctr">
              <a:buNone/>
            </a:pPr>
            <a:r>
              <a:rPr lang="en-US" dirty="0"/>
              <a:t>The committee considered a request to create a new pamphlet designed to help C.P.C. committees reach as many doctors as possible and took no action, noting that many healthcare professionals may lack the time to meet with C.P.C. committees and that health care systems differ in the U.S. and Canada. The committee suggested that service material could be developed for A.A. members on how to speak with their own healthcare provider about Alcoholics Anonymous.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2567348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t>COOPERATION WITH THE PROFESSIONAL COMMUNITY Committee Considerations: </a:t>
            </a:r>
          </a:p>
          <a:p>
            <a:pPr marL="0" indent="0">
              <a:buNone/>
            </a:pPr>
            <a:r>
              <a:rPr lang="en-US" dirty="0"/>
              <a:t>The committee reviewed the C.P.C. Kit and Workbook and asked that the following suggestions be incorporated: </a:t>
            </a:r>
            <a:endParaRPr lang="en-US" sz="3600" dirty="0"/>
          </a:p>
          <a:p>
            <a:pPr>
              <a:buFont typeface="Wingdings" pitchFamily="2" charset="2"/>
              <a:buChar char="Ø"/>
            </a:pPr>
            <a:r>
              <a:rPr lang="en-US" dirty="0"/>
              <a:t> Develop a disclaimer that clarifies that the printed version of the items in the kit may not reflect the most up to date revisions on </a:t>
            </a:r>
            <a:r>
              <a:rPr lang="en-US" dirty="0" err="1"/>
              <a:t>aa.org</a:t>
            </a:r>
            <a:r>
              <a:rPr lang="en-US" dirty="0"/>
              <a:t>. Online versions will reflect the most updated versions. </a:t>
            </a:r>
            <a:endParaRPr lang="en-US" sz="3600" dirty="0"/>
          </a:p>
          <a:p>
            <a:pPr>
              <a:buFont typeface="Wingdings" pitchFamily="2" charset="2"/>
              <a:buChar char="Ø"/>
            </a:pPr>
            <a:r>
              <a:rPr lang="en-US" dirty="0"/>
              <a:t> Include a list of changes of revised pamphlets and service materials based on the A.A.W.S. literature policy. </a:t>
            </a:r>
            <a:endParaRPr lang="en-US" sz="3600" dirty="0"/>
          </a:p>
          <a:p>
            <a:pPr>
              <a:buFont typeface="Wingdings" pitchFamily="2" charset="2"/>
              <a:buChar char="Ø"/>
            </a:pPr>
            <a:r>
              <a:rPr lang="en-US" dirty="0"/>
              <a:t> Include experience from online, in-person and virtual C.P.C. events and activities. </a:t>
            </a:r>
            <a:endParaRPr lang="en-US" sz="3600" dirty="0"/>
          </a:p>
          <a:p>
            <a:pPr>
              <a:buFont typeface="Wingdings" pitchFamily="2" charset="2"/>
              <a:buChar char="Ø"/>
            </a:pPr>
            <a:r>
              <a:rPr lang="en-US" dirty="0"/>
              <a:t> Use accessible formats for all digital devices. </a:t>
            </a:r>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503548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t>CORRECTIONS Committee Considerations: </a:t>
            </a:r>
          </a:p>
          <a:p>
            <a:pPr algn="ctr"/>
            <a:r>
              <a:rPr lang="en-US" dirty="0"/>
              <a:t>The committee reviewed the Corrections Kit and Workbook and provided a detailed list of revisions to the trustees’ Corrections Committee for their consideration. During their discussion, the committee noted the increased use of online A.A meetings in correctional facilities and suggested that G.S.O. staff gather shared experience regarding online meetings in correctional facilities for addition to the Corrections Workbook. </a:t>
            </a:r>
          </a:p>
          <a:p>
            <a:pPr algn="ctr"/>
            <a:r>
              <a:rPr lang="en-US" dirty="0"/>
              <a:t>The committee discussed the request to reconsider use of the term “person in custody” in A.A. literature and took no action. The committee affirmed the need for language that is inclusive and non-stigmatizing, as expressed by the 71st General Service Conference. The committee also discussed that implementation of the advisory action was already in place and that it would be premature at this time to reconsider the action. </a:t>
            </a:r>
          </a:p>
          <a:p>
            <a:pPr marL="0" indent="0" algn="ctr">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62694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CORRECTIONS Committee Considerations: </a:t>
            </a:r>
          </a:p>
          <a:p>
            <a:r>
              <a:rPr lang="en-US" dirty="0"/>
              <a:t>The committee discussed the request to limit changes to the book </a:t>
            </a:r>
            <a:r>
              <a:rPr lang="en-US" i="1" dirty="0"/>
              <a:t>Alcoholics Anonymous </a:t>
            </a:r>
            <a:r>
              <a:rPr lang="en-US" dirty="0"/>
              <a:t>and took no action. While the committee discussed the concerns expressed by the Fellowship, the committee noted that we operate on a system of trust and checks and balances and agreed that A.A.’s Twelve Concepts adequately provide guidance to our trusted servants to make decisions that reflect the informed group conscience of the Fellowship as a whole. </a:t>
            </a:r>
          </a:p>
          <a:p>
            <a:pPr>
              <a:buFont typeface="Wingdings" pitchFamily="2" charset="2"/>
              <a:buChar char="Ø"/>
            </a:pPr>
            <a:r>
              <a:rPr lang="en-US" dirty="0"/>
              <a:t>Note: As a result of the 2021-22 Equitable Distribution of Workload plan, this item was on the agenda of the Conference Committee on Corrections. </a:t>
            </a:r>
          </a:p>
          <a:p>
            <a:pPr marL="0" indent="0" algn="ctr">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654819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600" b="1" dirty="0"/>
              <a:t>CORRECTIONS Committee Considerations: </a:t>
            </a:r>
          </a:p>
          <a:p>
            <a:r>
              <a:rPr lang="en-US" dirty="0"/>
              <a:t>The committee suggested that during the development of the 5th Edition Big Book the trustees’ Literature Committee consider including a reference in the section of Appendices III and V that additional information is available on </a:t>
            </a:r>
            <a:r>
              <a:rPr lang="en-US" dirty="0" err="1"/>
              <a:t>www.aa.org</a:t>
            </a:r>
            <a:r>
              <a:rPr lang="en-US" dirty="0"/>
              <a:t>. </a:t>
            </a:r>
          </a:p>
          <a:p>
            <a:pPr marL="0" indent="0">
              <a:buNone/>
            </a:pPr>
            <a:endParaRPr lang="en-US" dirty="0"/>
          </a:p>
          <a:p>
            <a:r>
              <a:rPr lang="en-US" dirty="0"/>
              <a:t>The committee discussed the request to make A.A. literature changes slowly and with A.A.’s primary purpose in mind and took no action. The committee agreed the cadence and role of the annual General Service Conference already provides the appropriate guidance. The committee also noted that through Concept Four, “The Right of Participation,” all members of Alcoholics Anonymous are invited to participate in the year-long process of the General Service Conference. </a:t>
            </a:r>
          </a:p>
          <a:p>
            <a:pPr>
              <a:buFont typeface="Wingdings" pitchFamily="2" charset="2"/>
              <a:buChar char="Ø"/>
            </a:pPr>
            <a:r>
              <a:rPr lang="en-US" dirty="0"/>
              <a:t> Note: As a result of the 2021-22 Equitable Distribution of Workload plan, this item was on the agenda of the Conference Committee on Corrections. </a:t>
            </a:r>
          </a:p>
          <a:p>
            <a:pPr marL="0" indent="0" algn="ctr">
              <a:buNone/>
            </a:pPr>
            <a:endParaRPr lang="en-US" dirty="0"/>
          </a:p>
          <a:p>
            <a:pPr marL="0" indent="0" algn="ctr">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999183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9F3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600" b="1" dirty="0"/>
              <a:t>FINANCE Committee Considerations: </a:t>
            </a:r>
          </a:p>
          <a:p>
            <a:r>
              <a:rPr lang="en-US" dirty="0"/>
              <a:t>The committee reviewed the Self-support Packet and requested that the trustees’ Finance and Budgetary Committee undertake a full review of the service items in the packet. The committee compiled a list of suggestions for the service material in order to provide language that is clear and consistent for the U.S. and Canada. </a:t>
            </a:r>
          </a:p>
          <a:p>
            <a:r>
              <a:rPr lang="en-US" dirty="0"/>
              <a:t>The committee requested that the trustees’ Finance and Budgetary Committee review the service materials and the pamphlet “Self-Support: Where Money and Spirituality Mix” to clarify that although contributions are sent to the General Service Office, contributions are made to the General Service Board of Alcoholics Anonymous. The committee asked that an update report or draft pamphlet reflecting the changes be brought to the 2023 Conference Committee on Finance for review. </a:t>
            </a:r>
          </a:p>
          <a:p>
            <a:pPr marL="0" indent="0" algn="ctr">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339953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9F3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FINANCE Committee Considerations: </a:t>
            </a:r>
          </a:p>
          <a:p>
            <a:pPr marL="0" indent="0" algn="ctr">
              <a:buNone/>
            </a:pPr>
            <a:endParaRPr lang="en-US" sz="3600" b="1" dirty="0"/>
          </a:p>
          <a:p>
            <a:r>
              <a:rPr lang="en-US" dirty="0"/>
              <a:t>The committee discussed the agenda item “Consider request to add a historical disclaimer to the front of the book </a:t>
            </a:r>
            <a:r>
              <a:rPr lang="en-US" i="1" dirty="0"/>
              <a:t>Twelve Steps and Twelve Traditions</a:t>
            </a:r>
            <a:r>
              <a:rPr lang="en-US" dirty="0"/>
              <a:t>” and took no action. The committee agreed that the current introduction in the book </a:t>
            </a:r>
            <a:r>
              <a:rPr lang="en-US" i="1" dirty="0"/>
              <a:t>Twelve Steps and Twelve Traditions </a:t>
            </a:r>
            <a:r>
              <a:rPr lang="en-US" dirty="0"/>
              <a:t>already addresses concerns regarding the language in the book. </a:t>
            </a:r>
          </a:p>
          <a:p>
            <a:pPr marL="0" indent="0">
              <a:buNone/>
            </a:pPr>
            <a:endParaRPr lang="en-US" dirty="0"/>
          </a:p>
          <a:p>
            <a:pPr>
              <a:buFont typeface="Wingdings" pitchFamily="2" charset="2"/>
              <a:buChar char="Ø"/>
            </a:pPr>
            <a:r>
              <a:rPr lang="en-US" dirty="0"/>
              <a:t>Note: As a result of the 2021-22 Equitable Distribution of Workload plan, this item was on the agenda of the Conference Committee on Finance.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538805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9F3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FINANCE Committee Considerations: </a:t>
            </a:r>
          </a:p>
          <a:p>
            <a:r>
              <a:rPr lang="en-US" dirty="0"/>
              <a:t>The committee discussed the agenda item “Consider request that all proposed changes to the book </a:t>
            </a:r>
            <a:r>
              <a:rPr lang="en-US" i="1" dirty="0"/>
              <a:t>Twelve Steps and Twelve Traditions </a:t>
            </a:r>
            <a:r>
              <a:rPr lang="en-US" dirty="0"/>
              <a:t>be handled in footnotes” and took no action. The committee agreed that they did not want to mandate a specific format for possible changes to a future Conference. The committee noted that future proposals for changes should be considered by the group conscience of each Conference. </a:t>
            </a:r>
          </a:p>
          <a:p>
            <a:pPr marL="0" indent="0">
              <a:buNone/>
            </a:pPr>
            <a:endParaRPr lang="en-US" dirty="0"/>
          </a:p>
          <a:p>
            <a:pPr>
              <a:buFont typeface="Wingdings" pitchFamily="2" charset="2"/>
              <a:buChar char="Ø"/>
            </a:pPr>
            <a:r>
              <a:rPr lang="en-US" dirty="0"/>
              <a:t>Note: As a result of the 2021-22 Equitable Distribution of Workload plan, this item was on the agenda of the Conference Committee on Finance.</a:t>
            </a: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7770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5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4965430" y="629268"/>
            <a:ext cx="6586491" cy="1286160"/>
          </a:xfrm>
        </p:spPr>
        <p:txBody>
          <a:bodyPr anchor="b">
            <a:normAutofit/>
          </a:bodyPr>
          <a:lstStyle/>
          <a:p>
            <a:r>
              <a:rPr lang="en-US" sz="4100" b="1" dirty="0">
                <a:latin typeface="Chalkboard SE" panose="03050602040202020205" pitchFamily="66" charset="77"/>
              </a:rPr>
              <a:t>The 72</a:t>
            </a:r>
            <a:r>
              <a:rPr lang="en-US" sz="4100" b="1" baseline="30000" dirty="0">
                <a:latin typeface="Chalkboard SE" panose="03050602040202020205" pitchFamily="66" charset="77"/>
              </a:rPr>
              <a:t>nd</a:t>
            </a:r>
            <a:r>
              <a:rPr lang="en-US" sz="4100"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4965431" y="2438400"/>
            <a:ext cx="6586489" cy="3785419"/>
          </a:xfrm>
          <a:solidFill>
            <a:schemeClr val="bg1"/>
          </a:solidFill>
        </p:spPr>
        <p:txBody>
          <a:bodyPr>
            <a:noAutofit/>
          </a:bodyPr>
          <a:lstStyle/>
          <a:p>
            <a:pPr marL="0" indent="0" algn="ctr">
              <a:buNone/>
            </a:pPr>
            <a:r>
              <a:rPr lang="en-US" sz="6000" b="1" dirty="0">
                <a:latin typeface="Chalkboard SE" panose="03050602040202020205" pitchFamily="66" charset="77"/>
              </a:rPr>
              <a:t>Sunday Evening Session:</a:t>
            </a:r>
          </a:p>
          <a:p>
            <a:pPr marL="0" indent="0" algn="ctr">
              <a:buNone/>
            </a:pPr>
            <a:r>
              <a:rPr lang="en-US" sz="6000" b="1" dirty="0">
                <a:latin typeface="Chalkboard SE" panose="03050602040202020205" pitchFamily="66" charset="77"/>
              </a:rPr>
              <a:t>Opening Dinner </a:t>
            </a:r>
          </a:p>
          <a:p>
            <a:pPr marL="0" indent="0" algn="ctr">
              <a:buNone/>
            </a:pPr>
            <a:r>
              <a:rPr lang="en-US" sz="6000" b="1" dirty="0">
                <a:latin typeface="Chalkboard SE" panose="03050602040202020205" pitchFamily="66" charset="77"/>
              </a:rPr>
              <a:t>A.A. Meeting</a:t>
            </a:r>
          </a:p>
        </p:txBody>
      </p:sp>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CBB50"/>
            </a:solidFill>
          </a:ln>
        </p:spPr>
        <p:style>
          <a:lnRef idx="1">
            <a:schemeClr val="accent1"/>
          </a:lnRef>
          <a:fillRef idx="0">
            <a:schemeClr val="accent1"/>
          </a:fillRef>
          <a:effectRef idx="0">
            <a:schemeClr val="accent1"/>
          </a:effectRef>
          <a:fontRef idx="minor">
            <a:schemeClr val="tx1"/>
          </a:fontRef>
        </p:style>
      </p:cxnSp>
      <p:pic>
        <p:nvPicPr>
          <p:cNvPr id="8" name="IMG_7940.jpeg" descr="IMG_7940.jpeg">
            <a:extLst>
              <a:ext uri="{FF2B5EF4-FFF2-40B4-BE49-F238E27FC236}">
                <a16:creationId xmlns:a16="http://schemas.microsoft.com/office/drawing/2014/main" id="{1841B136-459E-D316-D723-033A55152F6C}"/>
              </a:ext>
            </a:extLst>
          </p:cNvPr>
          <p:cNvPicPr>
            <a:picLocks noChangeAspect="1"/>
          </p:cNvPicPr>
          <p:nvPr/>
        </p:nvPicPr>
        <p:blipFill>
          <a:blip r:embed="rId2"/>
          <a:srcRect t="24762"/>
          <a:stretch>
            <a:fillRect/>
          </a:stretch>
        </p:blipFill>
        <p:spPr>
          <a:xfrm>
            <a:off x="349624" y="629268"/>
            <a:ext cx="3812360" cy="5594551"/>
          </a:xfrm>
          <a:prstGeom prst="rect">
            <a:avLst/>
          </a:prstGeom>
          <a:ln w="12700">
            <a:miter lim="400000"/>
          </a:ln>
        </p:spPr>
      </p:pic>
    </p:spTree>
    <p:extLst>
      <p:ext uri="{BB962C8B-B14F-4D97-AF65-F5344CB8AC3E}">
        <p14:creationId xmlns:p14="http://schemas.microsoft.com/office/powerpoint/2010/main" val="3384801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2"/>
          </a:xfrm>
          <a:solidFill>
            <a:schemeClr val="bg1"/>
          </a:solidFill>
        </p:spPr>
        <p:txBody>
          <a:bodyPr>
            <a:normAutofit lnSpcReduction="10000"/>
          </a:bodyPr>
          <a:lstStyle/>
          <a:p>
            <a:pPr marL="0" indent="0" algn="ctr">
              <a:buNone/>
            </a:pPr>
            <a:r>
              <a:rPr lang="en-US" b="1" dirty="0"/>
              <a:t>GRAPEVINE AND LA VIÑA Committee Considerations: </a:t>
            </a:r>
            <a:endParaRPr lang="en-US" sz="3600" b="1" dirty="0"/>
          </a:p>
          <a:p>
            <a:r>
              <a:rPr lang="en-US" dirty="0"/>
              <a:t> The committee reviewed the progress report on the AA Grapevine Workbook revisions and looks forward to having it available on the website, in English and Spanish. The committee also forwarded editorial suggestions for the workbook to the Grapevine office. </a:t>
            </a:r>
          </a:p>
          <a:p>
            <a:r>
              <a:rPr lang="en-US" dirty="0"/>
              <a:t>The committee reviewed the progress report on the Grapevine and La </a:t>
            </a:r>
            <a:r>
              <a:rPr lang="en-US" dirty="0" err="1"/>
              <a:t>Viña</a:t>
            </a:r>
            <a:r>
              <a:rPr lang="en-US" dirty="0"/>
              <a:t> Instagram accounts and requested a progress report be brought back to the 2023 Conference Committee on Grapevine and La </a:t>
            </a:r>
            <a:r>
              <a:rPr lang="en-US" dirty="0" err="1"/>
              <a:t>Viña</a:t>
            </a:r>
            <a:r>
              <a:rPr lang="en-US" dirty="0"/>
              <a:t>. The committee appreciated the diligence of the AA Grapevine Corporate Board in considering anonymity protection when developing content for both Instagram accounts. The committee also appreciated the dedication and enthusiasm the staff applied to the Instagram accounts. The committee also forwarded suggestions to the Grapevine office to encourage members to submit anonymity-protected content to Instagram pages. </a:t>
            </a:r>
            <a:endParaRPr lang="en-US" sz="3600" dirty="0"/>
          </a:p>
          <a:p>
            <a:endParaRPr lang="en-US" sz="3600"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939065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20000"/>
          </a:bodyPr>
          <a:lstStyle/>
          <a:p>
            <a:pPr marL="0" indent="0" algn="ctr">
              <a:buNone/>
            </a:pPr>
            <a:r>
              <a:rPr lang="en-US" b="1" dirty="0"/>
              <a:t>GRAPEVINE AND LA VIÑA Committee Considerations: </a:t>
            </a:r>
          </a:p>
          <a:p>
            <a:r>
              <a:rPr lang="en-US" dirty="0"/>
              <a:t>The committee agreed to forward to the AA Grapevine Corporate Board the suggestion that Grapevine produce in the year 2023 or later: </a:t>
            </a:r>
            <a:endParaRPr lang="en-US" sz="3600" dirty="0"/>
          </a:p>
          <a:p>
            <a:pPr marL="0" indent="0">
              <a:buNone/>
            </a:pPr>
            <a:r>
              <a:rPr lang="en-US" dirty="0"/>
              <a:t>1</a:t>
            </a:r>
            <a:r>
              <a:rPr lang="en-US" b="1" dirty="0"/>
              <a:t>. </a:t>
            </a:r>
            <a:r>
              <a:rPr lang="en-US" dirty="0"/>
              <a:t>Best of Dear Grapevine (working title)</a:t>
            </a:r>
            <a:br>
              <a:rPr lang="en-US" dirty="0"/>
            </a:br>
            <a:r>
              <a:rPr lang="en-US" dirty="0"/>
              <a:t>Previously published letters from the pages of Grapevine by A.A. members which were printed in the magazine’s letters section, Dear Grapevine. </a:t>
            </a:r>
            <a:endParaRPr lang="en-US" sz="3600" dirty="0"/>
          </a:p>
          <a:p>
            <a:pPr marL="0" indent="0">
              <a:buNone/>
            </a:pPr>
            <a:r>
              <a:rPr lang="en-US" dirty="0"/>
              <a:t>2. Book for Newcomers (working title)</a:t>
            </a:r>
            <a:br>
              <a:rPr lang="en-US" dirty="0"/>
            </a:br>
            <a:r>
              <a:rPr lang="en-US" dirty="0"/>
              <a:t>Previously published stories by A.A. members sharing helpful tools and suggestions during their first year in sobriety. </a:t>
            </a:r>
            <a:endParaRPr lang="en-US" sz="3600" dirty="0"/>
          </a:p>
          <a:p>
            <a:pPr marL="0" indent="0">
              <a:buNone/>
            </a:pPr>
            <a:r>
              <a:rPr lang="en-US" dirty="0"/>
              <a:t>3. Best of La </a:t>
            </a:r>
            <a:r>
              <a:rPr lang="en-US" dirty="0" err="1"/>
              <a:t>Viña</a:t>
            </a:r>
            <a:r>
              <a:rPr lang="en-US" dirty="0"/>
              <a:t> II (working title) (La </a:t>
            </a:r>
            <a:r>
              <a:rPr lang="en-US" dirty="0" err="1"/>
              <a:t>Viña</a:t>
            </a:r>
            <a:r>
              <a:rPr lang="en-US" dirty="0"/>
              <a:t> book)</a:t>
            </a:r>
            <a:br>
              <a:rPr lang="en-US" dirty="0"/>
            </a:br>
            <a:r>
              <a:rPr lang="en-US" dirty="0"/>
              <a:t>Spanish-speaking A.A. members share their experience, strength and hope, from the pages of La </a:t>
            </a:r>
            <a:r>
              <a:rPr lang="en-US" dirty="0" err="1"/>
              <a:t>Viña</a:t>
            </a:r>
            <a:r>
              <a:rPr lang="en-US" dirty="0"/>
              <a:t>. </a:t>
            </a:r>
            <a:endParaRPr lang="en-US" sz="3600" dirty="0"/>
          </a:p>
          <a:p>
            <a:pPr marL="0" indent="0">
              <a:buNone/>
            </a:pPr>
            <a:r>
              <a:rPr lang="en-US" dirty="0"/>
              <a:t>4. Prayer &amp; Meditation (working title) (La </a:t>
            </a:r>
            <a:r>
              <a:rPr lang="en-US" dirty="0" err="1"/>
              <a:t>Viña</a:t>
            </a:r>
            <a:r>
              <a:rPr lang="en-US" dirty="0"/>
              <a:t> Book)</a:t>
            </a:r>
            <a:br>
              <a:rPr lang="en-US" dirty="0"/>
            </a:br>
            <a:r>
              <a:rPr lang="en-US" dirty="0"/>
              <a:t>Previously published stories by Spanish-speaking A.A. members sharing about the many ways they practice Step Eleven (possibly including some translated stories from the GV version). </a:t>
            </a:r>
            <a:endParaRPr lang="en-US" sz="3600" dirty="0"/>
          </a:p>
          <a:p>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779414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85000" lnSpcReduction="10000"/>
          </a:bodyPr>
          <a:lstStyle/>
          <a:p>
            <a:pPr marL="0" indent="0" algn="ctr">
              <a:buNone/>
            </a:pPr>
            <a:r>
              <a:rPr lang="en-US" sz="3300" b="1" dirty="0"/>
              <a:t>GRAPEVINE AND LA VIÑA Committee Considerations:</a:t>
            </a:r>
          </a:p>
          <a:p>
            <a:pPr marL="0" indent="0" algn="ctr">
              <a:buNone/>
            </a:pPr>
            <a:endParaRPr lang="en-US" b="1" dirty="0"/>
          </a:p>
          <a:p>
            <a:r>
              <a:rPr lang="en-US" sz="3300" dirty="0"/>
              <a:t>The committee discussed the wide-ranging impact the AA Preamble change has had on the Fellowship. The committee felt that after careful consideration of Fellowship feedback, it would be premature to quantify the impact when many A.A. members are still either uninformed or ambivalent about the change. The committee emphasized that at every level of our Conference process there is a reciprocal responsibility of all A.A. members and trusted servants, of participation and communication, to embrace the guiding principles of trust and transparency. </a:t>
            </a:r>
          </a:p>
          <a:p>
            <a:pPr marL="0" indent="0">
              <a:buNone/>
            </a:pPr>
            <a:endParaRPr lang="en-US" sz="3300" dirty="0"/>
          </a:p>
          <a:p>
            <a:r>
              <a:rPr lang="en-US" sz="3300" dirty="0"/>
              <a:t>The committee requested that the Grapevine office consider the feasibility of producing or utilizing American Sign Language (ASL) content. </a:t>
            </a:r>
          </a:p>
          <a:p>
            <a:pPr marL="0" indent="0" algn="ctr">
              <a:buNone/>
            </a:pPr>
            <a:endParaRPr lang="en-US" b="1" dirty="0"/>
          </a:p>
          <a:p>
            <a:pPr marL="0" indent="0">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2729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spcBef>
                <a:spcPts val="0"/>
              </a:spcBef>
              <a:buNone/>
            </a:pPr>
            <a:r>
              <a:rPr lang="en-US" sz="3500" b="1" dirty="0"/>
              <a:t>INTERNATIONAL CONVENTIONS/REGIONAL FORUMS </a:t>
            </a:r>
            <a:endParaRPr lang="en-US" sz="3500" dirty="0"/>
          </a:p>
          <a:p>
            <a:pPr marL="0" indent="0" algn="ctr">
              <a:spcBef>
                <a:spcPts val="0"/>
              </a:spcBef>
              <a:buNone/>
            </a:pPr>
            <a:r>
              <a:rPr lang="en-US" sz="3500" b="1" dirty="0"/>
              <a:t>Committee Considerations: </a:t>
            </a:r>
          </a:p>
          <a:p>
            <a:pPr marL="0" indent="0">
              <a:buNone/>
            </a:pPr>
            <a:endParaRPr lang="en-US" sz="3600" b="1" dirty="0"/>
          </a:p>
          <a:p>
            <a:r>
              <a:rPr lang="en-US" dirty="0"/>
              <a:t>The committee reviewed the update report submitted by the trustees’ committee regarding surveying the Fellowship on methods of closing the Big Meetings at the International Convention. The committee understands that a survey has been developed to gather information from the Fellowship regarding aspects of the 2025 International Convention; and that a question(s) regarding use of the Lord’s Prayer and options to the use of the Lord’s Prayer (e.g., the Third Step Prayer, the Seventh Step Prayer and A.A.’s Declaration of Unity) will be added to the survey. It is anticipated that the survey will be dispatched in May 2022 via mail and through multiple communication platforms (e.g., </a:t>
            </a:r>
            <a:r>
              <a:rPr lang="en-US" i="1" dirty="0"/>
              <a:t>Box 4-5-9</a:t>
            </a:r>
            <a:r>
              <a:rPr lang="en-US" dirty="0"/>
              <a:t>, AA Grapevine/La </a:t>
            </a:r>
            <a:r>
              <a:rPr lang="en-US" dirty="0" err="1"/>
              <a:t>Viña</a:t>
            </a:r>
            <a:r>
              <a:rPr lang="en-US" dirty="0"/>
              <a:t>, etc.); and that a progress report be brought back to the 2023 Conference Committee on International Conventions/Regional Forums. </a:t>
            </a:r>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313099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lnSpc>
                <a:spcPct val="100000"/>
              </a:lnSpc>
              <a:spcBef>
                <a:spcPts val="0"/>
              </a:spcBef>
              <a:buNone/>
            </a:pPr>
            <a:r>
              <a:rPr lang="en-US" sz="3600" b="1" dirty="0"/>
              <a:t>INTERNATIONAL CONVENTIONS/REGIONAL FORUMS </a:t>
            </a:r>
            <a:endParaRPr lang="en-US" sz="3600" dirty="0"/>
          </a:p>
          <a:p>
            <a:pPr marL="0" indent="0" algn="ctr">
              <a:lnSpc>
                <a:spcPct val="100000"/>
              </a:lnSpc>
              <a:spcBef>
                <a:spcPts val="0"/>
              </a:spcBef>
              <a:buNone/>
            </a:pPr>
            <a:r>
              <a:rPr lang="en-US" sz="3600" b="1" dirty="0"/>
              <a:t>Committee Considerations: </a:t>
            </a:r>
            <a:endParaRPr lang="en-US" sz="2000" b="1" dirty="0"/>
          </a:p>
          <a:p>
            <a:r>
              <a:rPr lang="en-US" dirty="0"/>
              <a:t>The committee discussed ways to encourage interest in Regional Forums and attract first time attendees and suggested: </a:t>
            </a:r>
          </a:p>
          <a:p>
            <a:pPr lvl="1">
              <a:buFont typeface="Wingdings" pitchFamily="2" charset="2"/>
              <a:buChar char="Ø"/>
            </a:pPr>
            <a:r>
              <a:rPr lang="en-US" sz="2800" dirty="0"/>
              <a:t>	Consider options to the title “Regional Forum” utilizing more current language. </a:t>
            </a:r>
          </a:p>
          <a:p>
            <a:pPr lvl="1">
              <a:buFont typeface="Wingdings" pitchFamily="2" charset="2"/>
              <a:buChar char="Ø"/>
            </a:pPr>
            <a:r>
              <a:rPr lang="en-US" sz="2800" dirty="0"/>
              <a:t>	Continue utilizing digital communication options; however, also continue non- digital options to ensure full accessibility and participation by members who may not have access to technology. </a:t>
            </a:r>
          </a:p>
          <a:p>
            <a:pPr lvl="1">
              <a:buFont typeface="Wingdings" pitchFamily="2" charset="2"/>
              <a:buChar char="Ø"/>
            </a:pPr>
            <a:endParaRPr lang="en-US" sz="2800" dirty="0"/>
          </a:p>
          <a:p>
            <a:r>
              <a:rPr lang="en-US" dirty="0"/>
              <a:t>Theme: “90 Years – Language of the Heart” / « 90 </a:t>
            </a:r>
            <a:r>
              <a:rPr lang="en-US" dirty="0" err="1"/>
              <a:t>ans</a:t>
            </a:r>
            <a:r>
              <a:rPr lang="en-US" dirty="0"/>
              <a:t> – </a:t>
            </a:r>
            <a:r>
              <a:rPr lang="en-US" dirty="0" err="1"/>
              <a:t>Langage</a:t>
            </a:r>
            <a:r>
              <a:rPr lang="en-US" dirty="0"/>
              <a:t> du </a:t>
            </a:r>
            <a:r>
              <a:rPr lang="en-US" dirty="0" err="1"/>
              <a:t>Cœur</a:t>
            </a:r>
            <a:r>
              <a:rPr lang="en-US" dirty="0"/>
              <a:t> » / “90 </a:t>
            </a:r>
            <a:r>
              <a:rPr lang="en-US" dirty="0" err="1"/>
              <a:t>años</a:t>
            </a:r>
            <a:r>
              <a:rPr lang="en-US" dirty="0"/>
              <a:t> – </a:t>
            </a:r>
            <a:r>
              <a:rPr lang="en-US" dirty="0" err="1"/>
              <a:t>Lenguaje</a:t>
            </a:r>
            <a:r>
              <a:rPr lang="en-US" dirty="0"/>
              <a:t> del </a:t>
            </a:r>
            <a:r>
              <a:rPr lang="en-US" dirty="0" err="1"/>
              <a:t>corazón</a:t>
            </a:r>
            <a:r>
              <a:rPr lang="en-US" dirty="0"/>
              <a:t>” </a:t>
            </a:r>
          </a:p>
          <a:p>
            <a:pPr marL="0" indent="0" algn="ctr">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293875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LITERATURE Committee Considerations: </a:t>
            </a:r>
          </a:p>
          <a:p>
            <a:r>
              <a:rPr lang="en-US" dirty="0"/>
              <a:t>The committee reviewed the 2022 matrix of A.A. recovery literature. The committee agreed to follow up with the Publishing Department with suggestions regarding the usefulness and purpose of the recovery literature matrix and looks forward to reviewing the matrix at their meeting during the 2023 General Service Conference. </a:t>
            </a:r>
          </a:p>
          <a:p>
            <a:pPr marL="0" indent="0">
              <a:buNone/>
            </a:pPr>
            <a:endParaRPr lang="en-US" dirty="0"/>
          </a:p>
          <a:p>
            <a:r>
              <a:rPr lang="en-US" dirty="0"/>
              <a:t>The committee reviewed a draft pamphlet based on A.A.’s Three Legacies and offered additional suggestions for the trustees’ Literature Committee to consider. The committee requested that a draft pamphlet or progress report be brought back to the 2023 Conference Committee on Literature. </a:t>
            </a:r>
          </a:p>
          <a:p>
            <a:pPr marL="0" indent="0">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623313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600" b="1" dirty="0"/>
              <a:t>LITERATURE Committee Considerations:</a:t>
            </a:r>
          </a:p>
          <a:p>
            <a:pPr>
              <a:lnSpc>
                <a:spcPct val="110000"/>
              </a:lnSpc>
            </a:pPr>
            <a:r>
              <a:rPr lang="en-US" sz="3600" b="1" dirty="0"/>
              <a:t> </a:t>
            </a:r>
            <a:r>
              <a:rPr lang="en-US" dirty="0"/>
              <a:t>The committee reviewed a progress report on the update of the pamphlet “Too Young?” The committee requested that a progress report or draft pamphlet be brought back to the 2023 Conference Committee on Literature. </a:t>
            </a:r>
          </a:p>
          <a:p>
            <a:pPr>
              <a:lnSpc>
                <a:spcPct val="110000"/>
              </a:lnSpc>
            </a:pPr>
            <a:r>
              <a:rPr lang="en-US" dirty="0"/>
              <a:t>The committee reviewed a progress report on the update of the pamphlet “A.A. for the Black and African-American Alcoholic.” The committee requested that a progress report or draft pamphlet be brought back to the 2023 Conference Committee on Literature. </a:t>
            </a:r>
          </a:p>
          <a:p>
            <a:pPr>
              <a:lnSpc>
                <a:spcPct val="110000"/>
              </a:lnSpc>
            </a:pPr>
            <a:r>
              <a:rPr lang="en-US" dirty="0"/>
              <a:t>The committee reviewed a progress report on the update of the pamphlet “A.A. for the Native North American.” The committee requested that a progress report or draft pamphlet be brought back to the 2023 Conference Committee on Literature. </a:t>
            </a:r>
          </a:p>
          <a:p>
            <a:pPr marL="0" indent="0">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70553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LITERATURE Committee Considerations: </a:t>
            </a:r>
          </a:p>
          <a:p>
            <a:r>
              <a:rPr lang="en-US" dirty="0"/>
              <a:t>The committee reviewed a progress report regarding development of a Fourth Edition of the book </a:t>
            </a:r>
            <a:r>
              <a:rPr lang="en-US" i="1" dirty="0" err="1"/>
              <a:t>Alcohólicos</a:t>
            </a:r>
            <a:r>
              <a:rPr lang="en-US" i="1" dirty="0"/>
              <a:t> </a:t>
            </a:r>
            <a:r>
              <a:rPr lang="en-US" i="1" dirty="0" err="1"/>
              <a:t>Anónimos</a:t>
            </a:r>
            <a:r>
              <a:rPr lang="en-US" dirty="0"/>
              <a:t>. The committee requested that a progress report or draft manuscript be brought back to the 2023 Conference Committee on Literature. </a:t>
            </a:r>
          </a:p>
          <a:p>
            <a:pPr marL="0" indent="0">
              <a:buNone/>
            </a:pPr>
            <a:endParaRPr lang="en-US" dirty="0"/>
          </a:p>
          <a:p>
            <a:r>
              <a:rPr lang="en-US" dirty="0"/>
              <a:t>The committee reviewed a progress report regarding the translation of the book </a:t>
            </a:r>
            <a:r>
              <a:rPr lang="en-US" i="1" dirty="0"/>
              <a:t>Alcoholics Anonymous </a:t>
            </a:r>
            <a:r>
              <a:rPr lang="en-US" dirty="0"/>
              <a:t>(Fourth Edition) into plain and simple language. The committee requested that a progress report or draft manuscript be brought back to the 2023 Conference Committee on Literature. </a:t>
            </a:r>
          </a:p>
          <a:p>
            <a:pPr marL="0" indent="0">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4159204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LITERATURE Committee Considerations:</a:t>
            </a:r>
          </a:p>
          <a:p>
            <a:pPr marL="0" indent="0">
              <a:buNone/>
            </a:pPr>
            <a:endParaRPr lang="en-US" sz="3600" b="1" dirty="0"/>
          </a:p>
          <a:p>
            <a:r>
              <a:rPr lang="en-US" dirty="0"/>
              <a:t>The committee reviewed a progress report regarding strategy to make current literature accessible in all possible formats. The committee encourages the trustees’ Literature Committee to continue in their efforts to make literature accessible in all formats and provided several suggestions for more e-literature and other accessible digital platforms, such as Liquid Mode PDF for mobile screens. </a:t>
            </a:r>
          </a:p>
          <a:p>
            <a:pPr marL="0" indent="0" algn="ctr">
              <a:buNone/>
            </a:pPr>
            <a:r>
              <a:rPr lang="en-US" sz="3600" b="1" dirty="0"/>
              <a:t> </a:t>
            </a:r>
          </a:p>
        </p:txBody>
      </p:sp>
    </p:spTree>
    <p:extLst>
      <p:ext uri="{BB962C8B-B14F-4D97-AF65-F5344CB8AC3E}">
        <p14:creationId xmlns:p14="http://schemas.microsoft.com/office/powerpoint/2010/main" val="263808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600" b="1" dirty="0"/>
              <a:t>LITERATURE Committee Considerations:</a:t>
            </a:r>
          </a:p>
          <a:p>
            <a:r>
              <a:rPr lang="en-US" sz="3600" b="1" dirty="0"/>
              <a:t> </a:t>
            </a:r>
            <a:r>
              <a:rPr lang="en-US" dirty="0"/>
              <a:t>The committee reviewed the Subcommittee Report on Tools to Access the Big Book (TABB) and several requests for development of study guides from the Fellowship. The committee also reviewed the minutes of the discussions on this item by the trustees’ Literature Committee. The committee noted that additional information would be needed in order to provide direction on these requests. The committee requested that the trustees’ Literature Committee provide further information regarding the purpose of the proposals and examples of what Big Book or </a:t>
            </a:r>
            <a:r>
              <a:rPr lang="en-US" i="1" dirty="0"/>
              <a:t>Twelve Steps and Twelve Traditions </a:t>
            </a:r>
            <a:r>
              <a:rPr lang="en-US" dirty="0"/>
              <a:t>study guides would look like. </a:t>
            </a:r>
          </a:p>
          <a:p>
            <a:pPr marL="0" indent="0">
              <a:buNone/>
            </a:pP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565735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0000" lnSpcReduction="20000"/>
          </a:bodyPr>
          <a:lstStyle/>
          <a:p>
            <a:pPr marL="0" indent="0" algn="ctr">
              <a:buNone/>
            </a:pPr>
            <a:r>
              <a:rPr lang="en-US" sz="6000" b="1" dirty="0">
                <a:latin typeface="Chalkboard SE" panose="03050602040202020205" pitchFamily="66" charset="77"/>
              </a:rPr>
              <a:t>Monday April 25, 2022</a:t>
            </a:r>
          </a:p>
          <a:p>
            <a:pPr marL="0" indent="0" algn="ctr">
              <a:buNone/>
            </a:pPr>
            <a:r>
              <a:rPr lang="en-US" sz="3600" b="1" dirty="0">
                <a:latin typeface="Chalkboard SE" panose="03050602040202020205" pitchFamily="66" charset="77"/>
              </a:rPr>
              <a:t>Serenity Meeting – </a:t>
            </a:r>
          </a:p>
          <a:p>
            <a:pPr marL="0" indent="0" algn="ctr">
              <a:buNone/>
            </a:pPr>
            <a:r>
              <a:rPr lang="en-US" dirty="0"/>
              <a:t>“We may not need a General Service Conference to ensure our own recovery. We do need it to ensure the recovery of the alcoholic who still stumbles in the darkness one short block from this room....” </a:t>
            </a:r>
            <a:endParaRPr lang="en-US" sz="3600" dirty="0"/>
          </a:p>
          <a:p>
            <a:pPr marL="0" indent="0" algn="ctr">
              <a:buNone/>
            </a:pPr>
            <a:r>
              <a:rPr lang="en-US" i="1" dirty="0"/>
              <a:t>Why Do We Need a Conference The AA Service Manual, p. 40 </a:t>
            </a:r>
            <a:endParaRPr lang="en-US" sz="3600" dirty="0"/>
          </a:p>
          <a:p>
            <a:pPr marL="0" indent="0" algn="ctr">
              <a:buNone/>
            </a:pPr>
            <a:endParaRPr lang="en-US" sz="3600" b="1" dirty="0">
              <a:latin typeface="Chalkboard SE" panose="03050602040202020205" pitchFamily="66" charset="77"/>
            </a:endParaRPr>
          </a:p>
          <a:p>
            <a:pPr marL="0" indent="0" algn="ctr">
              <a:buNone/>
            </a:pPr>
            <a:r>
              <a:rPr lang="en-US" sz="3600" b="1" dirty="0">
                <a:latin typeface="Chalkboard SE" panose="03050602040202020205" pitchFamily="66" charset="77"/>
              </a:rPr>
              <a:t>Morning Session:</a:t>
            </a:r>
          </a:p>
          <a:p>
            <a:pPr marL="0" indent="0" algn="ctr">
              <a:buNone/>
            </a:pPr>
            <a:r>
              <a:rPr lang="en-US" sz="3600" b="1" dirty="0">
                <a:latin typeface="Chalkboard SE" panose="03050602040202020205" pitchFamily="66" charset="77"/>
              </a:rPr>
              <a:t>Conference Committee Meetings</a:t>
            </a:r>
          </a:p>
          <a:p>
            <a:pPr marL="0" indent="0" algn="ctr">
              <a:buNone/>
            </a:pPr>
            <a:r>
              <a:rPr lang="en-US" sz="3600" b="1" dirty="0">
                <a:latin typeface="Chalkboard SE" panose="03050602040202020205" pitchFamily="66" charset="77"/>
              </a:rPr>
              <a:t>Afternoon Session:</a:t>
            </a:r>
          </a:p>
          <a:p>
            <a:pPr marL="0" indent="0" algn="ctr">
              <a:buNone/>
            </a:pPr>
            <a:r>
              <a:rPr lang="en-US" sz="3600" b="1" dirty="0">
                <a:latin typeface="Chalkboard SE" panose="03050602040202020205" pitchFamily="66" charset="77"/>
              </a:rPr>
              <a:t>General Service Board Report Summary</a:t>
            </a:r>
          </a:p>
          <a:p>
            <a:pPr marL="0" indent="0" algn="ctr">
              <a:buNone/>
            </a:pPr>
            <a:r>
              <a:rPr lang="en-US" sz="3600" b="1" dirty="0">
                <a:latin typeface="Chalkboard SE" panose="03050602040202020205" pitchFamily="66" charset="77"/>
              </a:rPr>
              <a:t>A.A.W.S. Board Report Summary</a:t>
            </a:r>
          </a:p>
          <a:p>
            <a:pPr marL="0" indent="0" algn="ctr">
              <a:buNone/>
            </a:pPr>
            <a:r>
              <a:rPr lang="en-US" sz="3600" b="1" dirty="0">
                <a:latin typeface="Chalkboard SE" panose="03050602040202020205" pitchFamily="66" charset="77"/>
              </a:rPr>
              <a:t>AA Grapevine Board Report Summary</a:t>
            </a:r>
          </a:p>
        </p:txBody>
      </p:sp>
    </p:spTree>
    <p:extLst>
      <p:ext uri="{BB962C8B-B14F-4D97-AF65-F5344CB8AC3E}">
        <p14:creationId xmlns:p14="http://schemas.microsoft.com/office/powerpoint/2010/main" val="3050334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92500" lnSpcReduction="10000"/>
          </a:bodyPr>
          <a:lstStyle/>
          <a:p>
            <a:pPr marL="0" indent="0" algn="ctr">
              <a:buNone/>
            </a:pPr>
            <a:r>
              <a:rPr lang="en-US" sz="3600" b="1" dirty="0"/>
              <a:t>LITERATURE Committee Considerations:</a:t>
            </a:r>
          </a:p>
          <a:p>
            <a:r>
              <a:rPr lang="en-US" sz="3600" b="1" dirty="0"/>
              <a:t> </a:t>
            </a:r>
            <a:r>
              <a:rPr lang="en-US" dirty="0"/>
              <a:t>The committee reviewed a draft of the Literature Committee workbook and noted that the development of the workbook is moving in the right direction. The committee provided several suggestions regarding the length and content of the workbook and requested that a revised draft be brought back to the 2023 Conference Committee on Literature for review. </a:t>
            </a:r>
          </a:p>
          <a:p>
            <a:r>
              <a:rPr lang="en-US" dirty="0"/>
              <a:t>The committee discussed the changes to the text of the book </a:t>
            </a:r>
            <a:r>
              <a:rPr lang="en-US" i="1" dirty="0"/>
              <a:t>Twelve Steps and Twelve Traditions </a:t>
            </a:r>
            <a:r>
              <a:rPr lang="en-US" dirty="0"/>
              <a:t>resulting from advisory actions of the 71st General Service Conference and took no action. The committee noted that there does not appear to be a consensus on the changes among A.A. members at the local level. </a:t>
            </a:r>
            <a:endParaRPr lang="en-US" sz="3600" dirty="0"/>
          </a:p>
          <a:p>
            <a:r>
              <a:rPr lang="en-US" dirty="0"/>
              <a:t>The committee reviewed a progress report regarding development of a Fifth Edition of the book </a:t>
            </a:r>
            <a:r>
              <a:rPr lang="en-US" i="1" dirty="0"/>
              <a:t>Alcoholics Anonymous</a:t>
            </a:r>
            <a:r>
              <a:rPr lang="en-US" dirty="0"/>
              <a:t>. The committee requested that a progress report or draft manuscript be brought back to the 2023 Conference Committee on Literature. </a:t>
            </a:r>
            <a:endParaRPr lang="en-US" sz="3600" b="1" dirty="0"/>
          </a:p>
          <a:p>
            <a:pPr marL="0" indent="0" algn="ctr">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589830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POLICY/ADMISSIONS Committee Considerations:</a:t>
            </a:r>
          </a:p>
          <a:p>
            <a:r>
              <a:rPr lang="en-US" b="1" dirty="0"/>
              <a:t> </a:t>
            </a:r>
            <a:r>
              <a:rPr lang="en-US" dirty="0"/>
              <a:t>The committee reviewed the progress report from the Subcommittee on Equitable Distribution of Workload regarding year one of the three-year pilot. The committee noted that the plan allowed fifty more Delegates to participate more equitably in the Conference Committee process and appreciated the spiritual aspect of that accomplishment. The committee also noted the workflow, communication, and scoring tool challenges documented in the report, as well as the significant challenges to areas and to the group conscience process caused by moving up the deadline for submitting proposed agenda items to September 15. The committee hopes that whatever can be done to address these challenges will be done over the next two years of the pilot. </a:t>
            </a:r>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473408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POLICY/ADMISSIONS Committee Considerations:</a:t>
            </a:r>
          </a:p>
          <a:p>
            <a:pPr marL="0" indent="0" algn="ctr">
              <a:buNone/>
            </a:pPr>
            <a:endParaRPr lang="en-US" b="1" dirty="0"/>
          </a:p>
          <a:p>
            <a:r>
              <a:rPr lang="en-US" b="1" dirty="0"/>
              <a:t> </a:t>
            </a:r>
            <a:r>
              <a:rPr lang="en-US" dirty="0"/>
              <a:t>The committee reviewed the G.S.O. general manager’s report regarding General Service Conference site selection, noting with appreciation the level of detail regarding specific sites considered. The committee requested that the next site selection report provide detail on the financial, logistical, and spiritual implications of holding the General Service Conference at other locations throughout the eight regions of the U.S./Canada service structure, perhaps in rotation with the New York City metropolitan area. </a:t>
            </a:r>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249244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b="1" dirty="0"/>
              <a:t>POLICY/ADMISSIONS Committee Considerations:</a:t>
            </a:r>
          </a:p>
          <a:p>
            <a:r>
              <a:rPr lang="en-US" b="1" dirty="0"/>
              <a:t> </a:t>
            </a:r>
            <a:r>
              <a:rPr lang="en-US" dirty="0"/>
              <a:t>The committee reviewed the dates for the 2026 General Service Conference. In order to provide additional flexibility to the General Service Office management in contracting the most cost-effective and appropriate venues for the General Service Conference, the committee agreed to select three proposed dates for the 76th General Service Conference. The committee selected the following dates in order of preference for the 76th General Service Conference: April 26-May 2, 2026; April 19-25, 2026; and May 3-9, 2026. The committee noted that these proposed Conference dates do not conflict with any significant holidays and allow the Fellowship ample time before the Conference to review and discuss agenda items. The committee asked that all Conference members be notified of the final dates for the 76th General Service Conference as soon as they are finalized by G.S.O. management. </a:t>
            </a:r>
          </a:p>
          <a:p>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6718198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b="1" dirty="0"/>
              <a:t>POLICY/ADMISSIONS Committee Considerations:</a:t>
            </a:r>
          </a:p>
          <a:p>
            <a:r>
              <a:rPr lang="en-US" b="1" dirty="0"/>
              <a:t> </a:t>
            </a:r>
            <a:r>
              <a:rPr lang="en-US" dirty="0"/>
              <a:t>The committee reviewed with appreciation the progress report on the development of a process using virtual meeting technologies for polling the General Service Conference between meetings and looks forward to development of the process. </a:t>
            </a:r>
          </a:p>
          <a:p>
            <a:pPr marL="0" indent="0">
              <a:buNone/>
            </a:pPr>
            <a:endParaRPr lang="en-US" dirty="0"/>
          </a:p>
          <a:p>
            <a:r>
              <a:rPr lang="en-US" dirty="0"/>
              <a:t>The committee reviewed the Progress Report from the trustees' Ad Hoc Committee on the Participation of Online Groups in the U.S. and Canada Service Structure and expressed appreciation for the ad hoc committee's work. Given the Fellowship’s interest in this topic and a desire for accountability to the Conference, the Policy/Admissions committee requests a progress report be provided as part of their background material in advance of the 73rd General Service Conference. </a:t>
            </a:r>
          </a:p>
          <a:p>
            <a:endParaRPr lang="en-US" dirty="0"/>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187722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b="1" dirty="0"/>
              <a:t>POLICY/ADMISSIONS Committee Considerations:</a:t>
            </a:r>
          </a:p>
          <a:p>
            <a:r>
              <a:rPr lang="en-US" b="1" dirty="0"/>
              <a:t> </a:t>
            </a:r>
            <a:r>
              <a:rPr lang="en-US" dirty="0"/>
              <a:t>The committee considered the request to revise the pamphlet “Questions and Answers on Sponsorship” to reflect shared experience on service sponsorship and took no action. The committee felt that the topic of service sponsorship is already addressed well in the current version of the pamphlet “Questions and Answers on Sponsorship” and in the current </a:t>
            </a:r>
            <a:r>
              <a:rPr lang="en-US" i="1" dirty="0"/>
              <a:t>A.A. Service Manual/Twelve Concepts for World Services. </a:t>
            </a:r>
            <a:endParaRPr lang="en-US" dirty="0"/>
          </a:p>
          <a:p>
            <a:pPr marL="502920">
              <a:buFont typeface="Wingdings" pitchFamily="2" charset="2"/>
              <a:buChar char="Ø"/>
            </a:pPr>
            <a:r>
              <a:rPr lang="en-US" dirty="0"/>
              <a:t>Note: As a result of the 2021-22 Equitable Distribution of Workload plan, this item was on the agenda of the Conference Committee on Policy/Admissions. </a:t>
            </a:r>
          </a:p>
          <a:p>
            <a:pPr marL="0" indent="0">
              <a:buNone/>
            </a:pPr>
            <a:endParaRPr lang="en-US" sz="3600" b="1" dirty="0"/>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441710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lnSpcReduction="10000"/>
          </a:bodyPr>
          <a:lstStyle/>
          <a:p>
            <a:pPr marL="0" indent="0" algn="ctr">
              <a:buNone/>
            </a:pPr>
            <a:r>
              <a:rPr lang="en-US" sz="3200" b="1" dirty="0"/>
              <a:t>PUBLIC INFORMATION Committee Considerations:</a:t>
            </a:r>
          </a:p>
          <a:p>
            <a:pPr marL="0" indent="0" algn="ctr">
              <a:buNone/>
            </a:pPr>
            <a:endParaRPr lang="en-US" sz="3200" b="1" dirty="0"/>
          </a:p>
          <a:p>
            <a:r>
              <a:rPr lang="en-US" sz="3200" b="1" dirty="0"/>
              <a:t> </a:t>
            </a:r>
            <a:r>
              <a:rPr lang="en-US" dirty="0"/>
              <a:t>The committee reviewed and accepted the 2022 Public Information Comprehensive Media Plan (CMP). The committee expressed support for the vision and architecture and reported that this version of the CMP brings a practical and implementable plan into vision. The committee agrees it serves as an inventory of ongoing work and plans, a guideline for the General Service Office and AA Grapevine Office in their work, budgeting processes, and HR planning to effectively support A.A. members in carrying the message to all who suffer from alcoholism. </a:t>
            </a:r>
          </a:p>
          <a:p>
            <a:pPr marL="0" indent="0">
              <a:buNone/>
            </a:pPr>
            <a:r>
              <a:rPr lang="en-US" sz="3200" dirty="0"/>
              <a:t>		(Continued next slide)</a:t>
            </a:r>
          </a:p>
          <a:p>
            <a:pPr marL="0" indent="0">
              <a:buNone/>
            </a:pPr>
            <a:r>
              <a:rPr lang="en-US" sz="3200" b="1" dirty="0"/>
              <a:t>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202199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9"/>
            <a:ext cx="12192000" cy="1079786"/>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109272"/>
            <a:ext cx="11658600" cy="5748728"/>
          </a:xfrm>
          <a:solidFill>
            <a:schemeClr val="bg1"/>
          </a:solidFill>
        </p:spPr>
        <p:txBody>
          <a:bodyPr>
            <a:normAutofit fontScale="25000" lnSpcReduction="20000"/>
          </a:bodyPr>
          <a:lstStyle/>
          <a:p>
            <a:pPr marL="0" indent="0" algn="ctr">
              <a:buNone/>
            </a:pPr>
            <a:r>
              <a:rPr lang="en-US" sz="12800" b="1" dirty="0"/>
              <a:t>PUBLIC INFORMATION Committee Considerations:</a:t>
            </a:r>
          </a:p>
          <a:p>
            <a:pPr marL="0" indent="0" algn="ctr">
              <a:buNone/>
            </a:pPr>
            <a:endParaRPr lang="en-US" sz="3200" b="1" dirty="0"/>
          </a:p>
          <a:p>
            <a:r>
              <a:rPr lang="en-US" sz="10400" dirty="0"/>
              <a:t>The committee offered the following suggestions for the next iteration of the CMP to be brought back to the 2023 Conference Committee on Public Information. </a:t>
            </a:r>
          </a:p>
          <a:p>
            <a:pPr marL="0" indent="0">
              <a:buNone/>
            </a:pPr>
            <a:endParaRPr lang="en-US" sz="3200" dirty="0"/>
          </a:p>
          <a:p>
            <a:pPr lvl="1">
              <a:buFont typeface="Wingdings" pitchFamily="2" charset="2"/>
              <a:buChar char="Ø"/>
            </a:pPr>
            <a:r>
              <a:rPr lang="en-US" sz="7400" dirty="0"/>
              <a:t> </a:t>
            </a:r>
            <a:r>
              <a:rPr lang="en-US" sz="8800" dirty="0"/>
              <a:t>Continue to focus on standardizing a unified stylistic approach in our messaging and media. </a:t>
            </a:r>
          </a:p>
          <a:p>
            <a:pPr lvl="1">
              <a:buFont typeface="Wingdings" pitchFamily="2" charset="2"/>
              <a:buChar char="Ø"/>
            </a:pPr>
            <a:r>
              <a:rPr lang="en-US" sz="8800" dirty="0"/>
              <a:t> Create a synopsis or executive summary of the CMP as the complete document is detailed. </a:t>
            </a:r>
          </a:p>
          <a:p>
            <a:pPr lvl="1">
              <a:buFont typeface="Wingdings" pitchFamily="2" charset="2"/>
              <a:buChar char="Ø"/>
            </a:pPr>
            <a:r>
              <a:rPr lang="en-US" sz="8800" dirty="0"/>
              <a:t> Now that we have a CMP that outlines many channels of work the committee requested the Trustees ensure we do not lose the work that is captured and avoid trying to branch off into too many directions and digital platforms. </a:t>
            </a:r>
          </a:p>
          <a:p>
            <a:pPr lvl="1">
              <a:buFont typeface="Wingdings" pitchFamily="2" charset="2"/>
              <a:buChar char="Ø"/>
            </a:pPr>
            <a:r>
              <a:rPr lang="en-US" sz="8800" dirty="0"/>
              <a:t> Consider the creation of a short video capturing how a Comprehensive Media Plan can be a helpful guidepost as we seek to use new and existing communication platforms, in keeping with our Traditions. </a:t>
            </a:r>
          </a:p>
          <a:p>
            <a:pPr lvl="1">
              <a:buFont typeface="Wingdings" pitchFamily="2" charset="2"/>
              <a:buChar char="Ø"/>
            </a:pPr>
            <a:r>
              <a:rPr lang="en-US" sz="8800" dirty="0"/>
              <a:t> The committee recognized that we are a Fellowship of varying technical abilities. The committee noted the importance of ensuring we are not leaving anyone with technical barriers behind. </a:t>
            </a:r>
          </a:p>
          <a:p>
            <a:pPr lvl="1">
              <a:buFont typeface="Wingdings" pitchFamily="2" charset="2"/>
              <a:buChar char="Ø"/>
            </a:pPr>
            <a:r>
              <a:rPr lang="en-US" sz="8800" dirty="0"/>
              <a:t> Include additional information in the CMP on how Alcoholics Anonymous can connect with the professional community. </a:t>
            </a:r>
          </a:p>
          <a:p>
            <a:pPr lvl="1">
              <a:buFont typeface="Wingdings" pitchFamily="2" charset="2"/>
              <a:buChar char="Ø"/>
            </a:pPr>
            <a:r>
              <a:rPr lang="en-US" sz="8800" dirty="0"/>
              <a:t> Use consistent A.A. language throughout the CMP versus more marketing or business terminology. </a:t>
            </a:r>
          </a:p>
          <a:p>
            <a:pPr marL="0" indent="0">
              <a:buNone/>
            </a:pPr>
            <a:endParaRPr lang="en-US" sz="3200" b="1" dirty="0"/>
          </a:p>
          <a:p>
            <a:pPr marL="0" indent="0">
              <a:buNone/>
            </a:pPr>
            <a:r>
              <a:rPr lang="en-US" sz="3200" b="1" dirty="0"/>
              <a:t>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40961751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a:bodyPr>
          <a:lstStyle/>
          <a:p>
            <a:pPr marL="0" indent="0" algn="ctr">
              <a:buNone/>
            </a:pPr>
            <a:r>
              <a:rPr lang="en-US" sz="3200" b="1" dirty="0"/>
              <a:t>PUBLIC INFORMATION Committee Considerations:</a:t>
            </a:r>
          </a:p>
          <a:p>
            <a:r>
              <a:rPr lang="en-US" dirty="0"/>
              <a:t>The committee reviewed and accepted the trustees’ PI Committee report on the usefulness and effectiveness of the A.A.W.S. YouTube account. The committee offered the following suggestions and looks forward to a report to be brought back to the 2023 Conference Committee on Public Information. </a:t>
            </a:r>
          </a:p>
          <a:p>
            <a:pPr marL="0" indent="0">
              <a:buNone/>
            </a:pPr>
            <a:endParaRPr lang="en-US" sz="1600" dirty="0"/>
          </a:p>
          <a:p>
            <a:pPr lvl="1">
              <a:buFont typeface="Wingdings" pitchFamily="2" charset="2"/>
              <a:buChar char="Ø"/>
            </a:pPr>
            <a:r>
              <a:rPr lang="en-US" dirty="0"/>
              <a:t> Staff continue to update the A.A.W.S. YouTube account to maximize its effectiveness as a social media channel to carry the message to the alcoholic. </a:t>
            </a:r>
          </a:p>
          <a:p>
            <a:pPr lvl="1">
              <a:buFont typeface="Wingdings" pitchFamily="2" charset="2"/>
              <a:buChar char="Ø"/>
            </a:pPr>
            <a:r>
              <a:rPr lang="en-US" dirty="0"/>
              <a:t> Improve the ability to search and locate our A.A.W.S. YouTube channel as members have shared it is difficult to find and many are unaware that we have a YouTube channel. </a:t>
            </a:r>
          </a:p>
          <a:p>
            <a:pPr lvl="1">
              <a:buFont typeface="Wingdings" pitchFamily="2" charset="2"/>
              <a:buChar char="Ø"/>
            </a:pPr>
            <a:r>
              <a:rPr lang="en-US" dirty="0"/>
              <a:t> Consider adding more Spanish video content. </a:t>
            </a:r>
            <a:r>
              <a:rPr lang="en-US" sz="3200" b="1" dirty="0"/>
              <a:t>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16315602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E592-823F-2175-5FA9-508E38FC6F37}"/>
              </a:ext>
            </a:extLst>
          </p:cNvPr>
          <p:cNvSpPr>
            <a:spLocks noGrp="1"/>
          </p:cNvSpPr>
          <p:nvPr>
            <p:ph type="title"/>
          </p:nvPr>
        </p:nvSpPr>
        <p:spPr>
          <a:xfrm>
            <a:off x="0" y="179388"/>
            <a:ext cx="12192000" cy="1325563"/>
          </a:xfrm>
        </p:spPr>
        <p:txBody>
          <a:bodyPr/>
          <a:lstStyle/>
          <a:p>
            <a:pPr algn="ctr"/>
            <a:r>
              <a:rPr lang="en-US" b="1" dirty="0">
                <a:latin typeface="Chalkboard SE" panose="03050602040202020205" pitchFamily="66" charset="77"/>
              </a:rPr>
              <a:t>The 72</a:t>
            </a:r>
            <a:r>
              <a:rPr lang="en-US" b="1" baseline="30000" dirty="0">
                <a:latin typeface="Chalkboard SE" panose="03050602040202020205" pitchFamily="66" charset="77"/>
              </a:rPr>
              <a:t>nd</a:t>
            </a:r>
            <a:r>
              <a:rPr lang="en-US" b="1" dirty="0">
                <a:latin typeface="Chalkboard SE" panose="03050602040202020205" pitchFamily="66" charset="77"/>
              </a:rPr>
              <a:t> Annual General Service Conference</a:t>
            </a:r>
          </a:p>
        </p:txBody>
      </p:sp>
      <p:sp>
        <p:nvSpPr>
          <p:cNvPr id="5" name="Content Placeholder 4">
            <a:extLst>
              <a:ext uri="{FF2B5EF4-FFF2-40B4-BE49-F238E27FC236}">
                <a16:creationId xmlns:a16="http://schemas.microsoft.com/office/drawing/2014/main" id="{1FF67378-60F1-D06D-0828-0D666097E0E3}"/>
              </a:ext>
            </a:extLst>
          </p:cNvPr>
          <p:cNvSpPr>
            <a:spLocks noGrp="1"/>
          </p:cNvSpPr>
          <p:nvPr>
            <p:ph idx="1"/>
          </p:nvPr>
        </p:nvSpPr>
        <p:spPr>
          <a:xfrm>
            <a:off x="171450" y="1504950"/>
            <a:ext cx="11658600" cy="5173661"/>
          </a:xfrm>
          <a:solidFill>
            <a:schemeClr val="bg1"/>
          </a:solidFill>
        </p:spPr>
        <p:txBody>
          <a:bodyPr>
            <a:normAutofit fontScale="77500" lnSpcReduction="20000"/>
          </a:bodyPr>
          <a:lstStyle/>
          <a:p>
            <a:pPr marL="0" indent="0" algn="ctr">
              <a:buNone/>
            </a:pPr>
            <a:r>
              <a:rPr lang="en-US" sz="3200" b="1" dirty="0"/>
              <a:t>PUBLIC INFORMATION Committee Considerations: </a:t>
            </a:r>
          </a:p>
          <a:p>
            <a:r>
              <a:rPr lang="en-US" sz="2600" dirty="0"/>
              <a:t>The committee reviewed and accepted the 2022 trustees’ Public Information Committee report on the Google Ads performance. The committee encouraged G.S.O. to develop an annual project calendar relating to Google Ads. The committee noted that the office should continuously optimize the Google Ads campaigns based on standard best practices in keeping with A.A. Traditions focusing on target audiences utilizing A.A. literature we currently have and that may be developed. The committee offered the following suggestions and looks forward to the report to be brought back to the 2023 Conference Committee on Public Information: </a:t>
            </a:r>
          </a:p>
          <a:p>
            <a:pPr marL="457200" lvl="1" indent="0">
              <a:buNone/>
            </a:pPr>
            <a:r>
              <a:rPr lang="en-US" dirty="0"/>
              <a:t>The Communication Services Department in cooperation with the staff secretary should make the following updates to the campaigns to ensure improved campaign performance. </a:t>
            </a:r>
          </a:p>
          <a:p>
            <a:pPr lvl="2">
              <a:buFont typeface="Wingdings" pitchFamily="2" charset="2"/>
              <a:buChar char="Ø"/>
            </a:pPr>
            <a:r>
              <a:rPr lang="en-US" dirty="0"/>
              <a:t> </a:t>
            </a:r>
            <a:r>
              <a:rPr lang="en-US" sz="2400" dirty="0"/>
              <a:t>Evaluate and experiment with ad targeting </a:t>
            </a:r>
          </a:p>
          <a:p>
            <a:pPr lvl="2">
              <a:buFont typeface="Wingdings" pitchFamily="2" charset="2"/>
              <a:buChar char="Ø"/>
            </a:pPr>
            <a:r>
              <a:rPr lang="en-US" sz="2400" dirty="0"/>
              <a:t> Creation of more and diverse content </a:t>
            </a:r>
          </a:p>
          <a:p>
            <a:pPr lvl="2">
              <a:buFont typeface="Wingdings" pitchFamily="2" charset="2"/>
              <a:buChar char="Ø"/>
            </a:pPr>
            <a:r>
              <a:rPr lang="en-US" sz="2400" dirty="0"/>
              <a:t> A/B test ad copy and design </a:t>
            </a:r>
          </a:p>
          <a:p>
            <a:pPr lvl="2">
              <a:buFont typeface="Wingdings" pitchFamily="2" charset="2"/>
              <a:buChar char="Ø"/>
            </a:pPr>
            <a:r>
              <a:rPr lang="en-US" sz="2400" dirty="0"/>
              <a:t> Add/remove keywords and negative keywords </a:t>
            </a:r>
          </a:p>
          <a:p>
            <a:pPr lvl="2">
              <a:buFont typeface="Wingdings" pitchFamily="2" charset="2"/>
              <a:buChar char="Ø"/>
            </a:pPr>
            <a:r>
              <a:rPr lang="en-US" sz="2400" dirty="0"/>
              <a:t> Change keyword match type </a:t>
            </a:r>
          </a:p>
          <a:p>
            <a:pPr lvl="2">
              <a:buFont typeface="Wingdings" pitchFamily="2" charset="2"/>
              <a:buChar char="Ø"/>
            </a:pPr>
            <a:r>
              <a:rPr lang="en-US" sz="2400" dirty="0"/>
              <a:t> Test multiple landing page options </a:t>
            </a:r>
          </a:p>
          <a:p>
            <a:pPr lvl="2">
              <a:buFont typeface="Wingdings" pitchFamily="2" charset="2"/>
              <a:buChar char="Ø"/>
            </a:pPr>
            <a:r>
              <a:rPr lang="en-US" sz="2400" dirty="0"/>
              <a:t> Approve/deny basic campaign suggestions provided by Google Ads </a:t>
            </a:r>
          </a:p>
          <a:p>
            <a:pPr lvl="2">
              <a:buFont typeface="Wingdings" pitchFamily="2" charset="2"/>
              <a:buChar char="Ø"/>
            </a:pPr>
            <a:r>
              <a:rPr lang="en-US" sz="2400" dirty="0"/>
              <a:t>  Review analytics on messaging to ensure it is reaching the target audience </a:t>
            </a:r>
          </a:p>
          <a:p>
            <a:pPr lvl="2">
              <a:buFont typeface="Wingdings" pitchFamily="2" charset="2"/>
              <a:buChar char="Ø"/>
            </a:pPr>
            <a:r>
              <a:rPr lang="en-US" sz="2400" dirty="0"/>
              <a:t>  Include keyword testing of AA Google Ads searches to ensure they are being made available to those seeking help with a drinking problem. </a:t>
            </a:r>
          </a:p>
          <a:p>
            <a:pPr marL="0" indent="0">
              <a:buNone/>
            </a:pPr>
            <a:endParaRPr lang="en-US" sz="3600" b="1" dirty="0">
              <a:latin typeface="Chalkboard SE" panose="03050602040202020205" pitchFamily="66" charset="77"/>
            </a:endParaRPr>
          </a:p>
        </p:txBody>
      </p:sp>
    </p:spTree>
    <p:extLst>
      <p:ext uri="{BB962C8B-B14F-4D97-AF65-F5344CB8AC3E}">
        <p14:creationId xmlns:p14="http://schemas.microsoft.com/office/powerpoint/2010/main" val="3992216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6297</TotalTime>
  <Words>14295</Words>
  <Application>Microsoft Macintosh PowerPoint</Application>
  <PresentationFormat>Widescreen</PresentationFormat>
  <Paragraphs>812</Paragraphs>
  <Slides>141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141</vt:i4>
      </vt:variant>
    </vt:vector>
  </HeadingPairs>
  <TitlesOfParts>
    <vt:vector size="147" baseType="lpstr">
      <vt:lpstr>Arial</vt:lpstr>
      <vt:lpstr>Calibri</vt:lpstr>
      <vt:lpstr>Calibri Light</vt:lpstr>
      <vt:lpstr>Chalkboard SE</vt:lpstr>
      <vt:lpstr>Wingdings</vt:lpstr>
      <vt:lpstr>Office Theme</vt:lpstr>
      <vt:lpstr>The 72nd Annual General Service Conference</vt:lpstr>
      <vt:lpstr>PowerPoint Presentation</vt:lpstr>
      <vt:lpstr>The 72nd Annual General Service Conference</vt:lpstr>
      <vt:lpstr>PowerPoint Presentation</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The 72nd Annual General Service Conference</vt:lpstr>
      <vt:lpstr>PowerPoint Presentation</vt:lpstr>
      <vt:lpstr>The 72nd Annual General Service Conference</vt:lpstr>
      <vt:lpstr>The 72nd Annual General Service Conference</vt:lpstr>
      <vt:lpstr>The 72nd Annual General Service Conference</vt:lpstr>
      <vt:lpstr>The 72nd Annual General Service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Sherri Pesek</dc:creator>
  <cp:lastModifiedBy>Sherri Pesek</cp:lastModifiedBy>
  <cp:revision>2</cp:revision>
  <dcterms:created xsi:type="dcterms:W3CDTF">2022-04-27T19:49:28Z</dcterms:created>
  <dcterms:modified xsi:type="dcterms:W3CDTF">2022-06-23T20:26:24Z</dcterms:modified>
</cp:coreProperties>
</file>